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31"/>
  </p:notesMasterIdLst>
  <p:sldIdLst>
    <p:sldId id="309" r:id="rId2"/>
    <p:sldId id="352" r:id="rId3"/>
    <p:sldId id="354" r:id="rId4"/>
    <p:sldId id="406" r:id="rId5"/>
    <p:sldId id="405" r:id="rId6"/>
    <p:sldId id="423" r:id="rId7"/>
    <p:sldId id="475" r:id="rId8"/>
    <p:sldId id="461" r:id="rId9"/>
    <p:sldId id="410" r:id="rId10"/>
    <p:sldId id="462" r:id="rId11"/>
    <p:sldId id="463" r:id="rId12"/>
    <p:sldId id="464" r:id="rId13"/>
    <p:sldId id="465" r:id="rId14"/>
    <p:sldId id="466" r:id="rId15"/>
    <p:sldId id="359" r:id="rId16"/>
    <p:sldId id="315" r:id="rId17"/>
    <p:sldId id="467" r:id="rId18"/>
    <p:sldId id="468" r:id="rId19"/>
    <p:sldId id="469" r:id="rId20"/>
    <p:sldId id="457" r:id="rId21"/>
    <p:sldId id="365" r:id="rId22"/>
    <p:sldId id="470" r:id="rId23"/>
    <p:sldId id="471" r:id="rId24"/>
    <p:sldId id="472" r:id="rId25"/>
    <p:sldId id="473" r:id="rId26"/>
    <p:sldId id="474" r:id="rId27"/>
    <p:sldId id="402" r:id="rId28"/>
    <p:sldId id="387" r:id="rId29"/>
    <p:sldId id="434" r:id="rId30"/>
  </p:sldIdLst>
  <p:sldSz cx="9144000" cy="6858000" type="screen4x3"/>
  <p:notesSz cx="6858000" cy="9144000"/>
  <p:custDataLst>
    <p:tags r:id="rId32"/>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7FB65640-B4B1-4EA5-A3BC-7936D68042E1}">
          <p14:sldIdLst>
            <p14:sldId id="309"/>
            <p14:sldId id="352"/>
            <p14:sldId id="354"/>
            <p14:sldId id="406"/>
            <p14:sldId id="405"/>
            <p14:sldId id="423"/>
            <p14:sldId id="475"/>
            <p14:sldId id="461"/>
            <p14:sldId id="410"/>
            <p14:sldId id="462"/>
            <p14:sldId id="463"/>
            <p14:sldId id="464"/>
            <p14:sldId id="465"/>
            <p14:sldId id="466"/>
            <p14:sldId id="359"/>
            <p14:sldId id="315"/>
            <p14:sldId id="467"/>
            <p14:sldId id="468"/>
            <p14:sldId id="469"/>
            <p14:sldId id="457"/>
            <p14:sldId id="365"/>
            <p14:sldId id="470"/>
            <p14:sldId id="471"/>
            <p14:sldId id="472"/>
            <p14:sldId id="473"/>
            <p14:sldId id="474"/>
            <p14:sldId id="402"/>
            <p14:sldId id="387"/>
            <p14:sldId id="434"/>
          </p14:sldIdLst>
        </p14:section>
      </p14:sectionLst>
    </p:ext>
    <p:ext uri="{EFAFB233-063F-42B5-8137-9DF3F51BA10A}">
      <p15:sldGuideLst xmlns:p15="http://schemas.microsoft.com/office/powerpoint/2012/main">
        <p15:guide id="1" orient="horz" pos="2190" userDrawn="1">
          <p15:clr>
            <a:srgbClr val="A4A3A4"/>
          </p15:clr>
        </p15:guide>
        <p15:guide id="2" pos="288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刘 浏" initials="刘" lastIdx="24" clrIdx="0"/>
  <p:cmAuthor id="2" name="Shuiqing Huang" initials="SH" lastIdx="4" clrIdx="1"/>
  <p:cmAuthor id="3" name="admin" initials="a" lastIdx="16" clrIdx="2"/>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806" autoAdjust="0"/>
    <p:restoredTop sz="91973" autoAdjust="0"/>
  </p:normalViewPr>
  <p:slideViewPr>
    <p:cSldViewPr snapToGrid="0">
      <p:cViewPr varScale="1">
        <p:scale>
          <a:sx n="84" d="100"/>
          <a:sy n="84" d="100"/>
        </p:scale>
        <p:origin x="1206" y="36"/>
      </p:cViewPr>
      <p:guideLst>
        <p:guide orient="horz" pos="219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gs" Target="tags/tag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楷体" panose="02010609060101010101" pitchFamily="49" charset="-122"/>
                <a:ea typeface="楷体" panose="02010609060101010101" pitchFamily="49" charset="-122"/>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楷体" panose="02010609060101010101" pitchFamily="49" charset="-122"/>
                <a:ea typeface="楷体" panose="02010609060101010101" pitchFamily="49" charset="-122"/>
              </a:defRPr>
            </a:lvl1pPr>
          </a:lstStyle>
          <a:p>
            <a:fld id="{9FF42AFA-0D2E-4BF6-943B-85ABD04D294D}" type="datetimeFigureOut">
              <a:rPr lang="zh-CN" altLang="en-US" smtClean="0"/>
              <a:pPr/>
              <a:t>2023/7/12</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楷体" panose="02010609060101010101" pitchFamily="49" charset="-122"/>
                <a:ea typeface="楷体" panose="02010609060101010101" pitchFamily="49" charset="-122"/>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楷体" panose="02010609060101010101" pitchFamily="49" charset="-122"/>
                <a:ea typeface="楷体" panose="02010609060101010101" pitchFamily="49" charset="-122"/>
              </a:defRPr>
            </a:lvl1pPr>
          </a:lstStyle>
          <a:p>
            <a:fld id="{3C6C5873-6671-4BAC-9FF5-6B5A81B6BCC7}"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楷体" panose="02010609060101010101" pitchFamily="49" charset="-122"/>
        <a:ea typeface="楷体" panose="02010609060101010101" pitchFamily="49" charset="-122"/>
        <a:cs typeface="+mn-cs"/>
      </a:defRPr>
    </a:lvl1pPr>
    <a:lvl2pPr marL="457200" algn="l" defTabSz="914400" rtl="0" eaLnBrk="1" latinLnBrk="0" hangingPunct="1">
      <a:defRPr sz="1200" kern="1200">
        <a:solidFill>
          <a:schemeClr val="tx1"/>
        </a:solidFill>
        <a:latin typeface="楷体" panose="02010609060101010101" pitchFamily="49" charset="-122"/>
        <a:ea typeface="楷体" panose="02010609060101010101" pitchFamily="49" charset="-122"/>
        <a:cs typeface="+mn-cs"/>
      </a:defRPr>
    </a:lvl2pPr>
    <a:lvl3pPr marL="914400" algn="l" defTabSz="914400" rtl="0" eaLnBrk="1" latinLnBrk="0" hangingPunct="1">
      <a:defRPr sz="1200" kern="1200">
        <a:solidFill>
          <a:schemeClr val="tx1"/>
        </a:solidFill>
        <a:latin typeface="楷体" panose="02010609060101010101" pitchFamily="49" charset="-122"/>
        <a:ea typeface="楷体" panose="02010609060101010101" pitchFamily="49" charset="-122"/>
        <a:cs typeface="+mn-cs"/>
      </a:defRPr>
    </a:lvl3pPr>
    <a:lvl4pPr marL="1371600" algn="l" defTabSz="914400" rtl="0" eaLnBrk="1" latinLnBrk="0" hangingPunct="1">
      <a:defRPr sz="1200" kern="1200">
        <a:solidFill>
          <a:schemeClr val="tx1"/>
        </a:solidFill>
        <a:latin typeface="楷体" panose="02010609060101010101" pitchFamily="49" charset="-122"/>
        <a:ea typeface="楷体" panose="02010609060101010101" pitchFamily="49" charset="-122"/>
        <a:cs typeface="+mn-cs"/>
      </a:defRPr>
    </a:lvl4pPr>
    <a:lvl5pPr marL="1828800" algn="l" defTabSz="914400" rtl="0" eaLnBrk="1" latinLnBrk="0" hangingPunct="1">
      <a:defRPr sz="1200" kern="1200">
        <a:solidFill>
          <a:schemeClr val="tx1"/>
        </a:solidFill>
        <a:latin typeface="楷体" panose="02010609060101010101" pitchFamily="49" charset="-122"/>
        <a:ea typeface="楷体" panose="02010609060101010101" pitchFamily="49"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40EC39E-BAA5-4BAA-B034-129D00DDF6E4}" type="slidenum">
              <a:rPr lang="zh-CN" altLang="en-US" smtClean="0"/>
              <a:t>1</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pPr lvl="1"/>
            <a:endParaRPr lang="zh-CN" altLang="en-US" dirty="0"/>
          </a:p>
        </p:txBody>
      </p:sp>
      <p:sp>
        <p:nvSpPr>
          <p:cNvPr id="4" name="灯片编号占位符 3"/>
          <p:cNvSpPr>
            <a:spLocks noGrp="1"/>
          </p:cNvSpPr>
          <p:nvPr>
            <p:ph type="sldNum" sz="quarter" idx="5"/>
          </p:nvPr>
        </p:nvSpPr>
        <p:spPr/>
        <p:txBody>
          <a:bodyPr/>
          <a:lstStyle/>
          <a:p>
            <a:fld id="{3C6C5873-6671-4BAC-9FF5-6B5A81B6BCC7}" type="slidenum">
              <a:rPr lang="zh-CN" altLang="en-US" smtClean="0"/>
              <a:t>3</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pPr lvl="1"/>
            <a:r>
              <a:rPr lang="zh-CN" altLang="zh-CN" sz="1200" kern="1200" dirty="0">
                <a:solidFill>
                  <a:schemeClr val="tx1"/>
                </a:solidFill>
                <a:effectLst/>
                <a:cs typeface="+mn-cs"/>
              </a:rPr>
              <a:t>时代背景</a:t>
            </a:r>
            <a:r>
              <a:rPr lang="en-US" altLang="zh-CN" sz="1200" kern="1200" dirty="0">
                <a:solidFill>
                  <a:schemeClr val="tx1"/>
                </a:solidFill>
                <a:effectLst/>
                <a:cs typeface="+mn-cs"/>
              </a:rPr>
              <a:t>       </a:t>
            </a:r>
            <a:r>
              <a:rPr lang="zh-CN" altLang="zh-CN" sz="1200" kern="1200" dirty="0">
                <a:solidFill>
                  <a:schemeClr val="tx1"/>
                </a:solidFill>
                <a:effectLst/>
                <a:cs typeface="+mn-cs"/>
              </a:rPr>
              <a:t>国家战略</a:t>
            </a:r>
            <a:r>
              <a:rPr lang="en-US" altLang="zh-CN" sz="1200" kern="1200" dirty="0">
                <a:solidFill>
                  <a:schemeClr val="tx1"/>
                </a:solidFill>
                <a:effectLst/>
                <a:cs typeface="+mn-cs"/>
              </a:rPr>
              <a:t>      </a:t>
            </a:r>
            <a:r>
              <a:rPr lang="zh-CN" altLang="zh-CN" sz="1200" kern="1200" dirty="0">
                <a:solidFill>
                  <a:schemeClr val="tx1"/>
                </a:solidFill>
                <a:effectLst/>
                <a:cs typeface="+mn-cs"/>
              </a:rPr>
              <a:t>学科发展</a:t>
            </a:r>
            <a:endParaRPr lang="zh-CN" altLang="en-US" dirty="0"/>
          </a:p>
        </p:txBody>
      </p:sp>
      <p:sp>
        <p:nvSpPr>
          <p:cNvPr id="4" name="灯片编号占位符 3"/>
          <p:cNvSpPr>
            <a:spLocks noGrp="1"/>
          </p:cNvSpPr>
          <p:nvPr>
            <p:ph type="sldNum" sz="quarter" idx="5"/>
          </p:nvPr>
        </p:nvSpPr>
        <p:spPr/>
        <p:txBody>
          <a:bodyPr/>
          <a:lstStyle/>
          <a:p>
            <a:fld id="{3C6C5873-6671-4BAC-9FF5-6B5A81B6BCC7}" type="slidenum">
              <a:rPr lang="zh-CN" altLang="en-US" smtClean="0"/>
              <a:t>5</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4" name="灯片编号占位符 3"/>
          <p:cNvSpPr>
            <a:spLocks noGrp="1"/>
          </p:cNvSpPr>
          <p:nvPr>
            <p:ph type="sldNum" sz="quarter" idx="5"/>
          </p:nvPr>
        </p:nvSpPr>
        <p:spPr/>
        <p:txBody>
          <a:bodyPr/>
          <a:lstStyle/>
          <a:p>
            <a:fld id="{3C6C5873-6671-4BAC-9FF5-6B5A81B6BCC7}" type="slidenum">
              <a:rPr lang="zh-CN" altLang="en-US" smtClean="0"/>
              <a:t>6</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4" name="灯片编号占位符 3"/>
          <p:cNvSpPr>
            <a:spLocks noGrp="1"/>
          </p:cNvSpPr>
          <p:nvPr>
            <p:ph type="sldNum" sz="quarter" idx="5"/>
          </p:nvPr>
        </p:nvSpPr>
        <p:spPr/>
        <p:txBody>
          <a:bodyPr/>
          <a:lstStyle/>
          <a:p>
            <a:fld id="{3C6C5873-6671-4BAC-9FF5-6B5A81B6BCC7}" type="slidenum">
              <a:rPr lang="zh-CN" altLang="en-US" smtClean="0"/>
              <a:t>7</a:t>
            </a:fld>
            <a:endParaRPr lang="zh-CN" altLang="en-US"/>
          </a:p>
        </p:txBody>
      </p:sp>
    </p:spTree>
    <p:extLst>
      <p:ext uri="{BB962C8B-B14F-4D97-AF65-F5344CB8AC3E}">
        <p14:creationId xmlns:p14="http://schemas.microsoft.com/office/powerpoint/2010/main" val="38368683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4" name="灯片编号占位符 3"/>
          <p:cNvSpPr>
            <a:spLocks noGrp="1"/>
          </p:cNvSpPr>
          <p:nvPr>
            <p:ph type="sldNum" sz="quarter" idx="5"/>
          </p:nvPr>
        </p:nvSpPr>
        <p:spPr/>
        <p:txBody>
          <a:bodyPr/>
          <a:lstStyle/>
          <a:p>
            <a:fld id="{3C6C5873-6671-4BAC-9FF5-6B5A81B6BCC7}" type="slidenum">
              <a:rPr lang="zh-CN" altLang="en-US" smtClean="0"/>
              <a:t>8</a:t>
            </a:fld>
            <a:endParaRPr lang="zh-CN" altLang="en-US"/>
          </a:p>
        </p:txBody>
      </p:sp>
    </p:spTree>
    <p:extLst>
      <p:ext uri="{BB962C8B-B14F-4D97-AF65-F5344CB8AC3E}">
        <p14:creationId xmlns:p14="http://schemas.microsoft.com/office/powerpoint/2010/main" val="30752200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40EC39E-BAA5-4BAA-B034-129D00DDF6E4}" type="slidenum">
              <a:rPr kumimoji="0" lang="zh-CN" altLang="en-US" sz="1200" b="0" i="0" u="none" strike="noStrike" kern="1200" cap="none" spc="0" normalizeH="0" baseline="0" noProof="0" smtClean="0">
                <a:ln>
                  <a:noFill/>
                </a:ln>
                <a:solidFill>
                  <a:prstClr val="black"/>
                </a:solidFill>
                <a:effectLst/>
                <a:uLnTx/>
                <a:uFillTx/>
                <a:cs typeface="+mn-cs"/>
              </a:rPr>
              <a:t>29</a:t>
            </a:fld>
            <a:endParaRPr kumimoji="0" lang="zh-CN" altLang="en-US" sz="1200" b="0" i="0" u="none" strike="noStrike" kern="1200" cap="none" spc="0" normalizeH="0" baseline="0" noProof="0">
              <a:ln>
                <a:noFill/>
              </a:ln>
              <a:solidFill>
                <a:prstClr val="black"/>
              </a:solidFill>
              <a:effectLst/>
              <a:uLnTx/>
              <a:uFillTx/>
              <a:cs typeface="+mn-cs"/>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3.png"/><Relationship Id="rId4" Type="http://schemas.microsoft.com/office/2007/relationships/hdphoto" Target="../media/hdphoto1.wdp"/></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pn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11.png"/><Relationship Id="rId4" Type="http://schemas.microsoft.com/office/2007/relationships/hdphoto" Target="../media/hdphoto1.wdp"/></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3.png"/><Relationship Id="rId4" Type="http://schemas.microsoft.com/office/2007/relationships/hdphoto" Target="../media/hdphoto1.wdp"/></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Master" Target="../slideMasters/slideMaster1.xml"/><Relationship Id="rId6" Type="http://schemas.openxmlformats.org/officeDocument/2006/relationships/image" Target="../media/image3.png"/><Relationship Id="rId5" Type="http://schemas.microsoft.com/office/2007/relationships/hdphoto" Target="../media/hdphoto1.wdp"/><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首页">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1143000" y="2423364"/>
            <a:ext cx="6858000" cy="777905"/>
          </a:xfrm>
          <a:noFill/>
        </p:spPr>
        <p:txBody>
          <a:bodyPr wrap="square" rtlCol="0">
            <a:spAutoFit/>
          </a:bodyPr>
          <a:lstStyle>
            <a:lvl1pPr algn="ctr">
              <a:defRPr lang="zh-CN" altLang="en-US" sz="4950" b="1" spc="0" dirty="0">
                <a:gradFill>
                  <a:gsLst>
                    <a:gs pos="0">
                      <a:srgbClr val="008E7D"/>
                    </a:gs>
                    <a:gs pos="53000">
                      <a:srgbClr val="005C51"/>
                    </a:gs>
                  </a:gsLst>
                  <a:lin ang="5400000" scaled="0"/>
                </a:gra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cs typeface="楷体" panose="02010609060101010101" pitchFamily="49" charset="-122"/>
              </a:defRPr>
            </a:lvl1pPr>
          </a:lstStyle>
          <a:p>
            <a:pPr marL="0" lvl="0" algn="ctr"/>
            <a:r>
              <a:rPr lang="zh-CN" altLang="en-US" dirty="0"/>
              <a:t>南京农业大学</a:t>
            </a:r>
            <a:r>
              <a:rPr lang="en-US" altLang="zh-CN" dirty="0"/>
              <a:t>PPT</a:t>
            </a:r>
            <a:r>
              <a:rPr lang="zh-CN" altLang="en-US" dirty="0"/>
              <a:t>模板</a:t>
            </a:r>
          </a:p>
        </p:txBody>
      </p:sp>
      <p:sp>
        <p:nvSpPr>
          <p:cNvPr id="3" name="副标题 2"/>
          <p:cNvSpPr>
            <a:spLocks noGrp="1"/>
          </p:cNvSpPr>
          <p:nvPr>
            <p:ph type="subTitle" idx="1" hasCustomPrompt="1"/>
          </p:nvPr>
        </p:nvSpPr>
        <p:spPr>
          <a:xfrm>
            <a:off x="3012016" y="3521830"/>
            <a:ext cx="3125864" cy="470454"/>
          </a:xfrm>
        </p:spPr>
        <p:txBody>
          <a:bodyPr>
            <a:noAutofit/>
          </a:bodyPr>
          <a:lstStyle>
            <a:lvl1pPr marL="0" indent="0" algn="ctr">
              <a:buNone/>
              <a:defRPr sz="2100" b="1">
                <a:solidFill>
                  <a:schemeClr val="tx1">
                    <a:lumMod val="75000"/>
                    <a:lumOff val="25000"/>
                  </a:schemeClr>
                </a:solidFill>
                <a:latin typeface="楷体" panose="02010609060101010101" pitchFamily="49" charset="-122"/>
                <a:ea typeface="楷体" panose="02010609060101010101" pitchFamily="49" charset="-122"/>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zh-CN" altLang="en-US" dirty="0"/>
              <a:t>主讲人：</a:t>
            </a:r>
            <a:r>
              <a:rPr lang="en-US" altLang="zh-CN" dirty="0"/>
              <a:t>XXX</a:t>
            </a:r>
            <a:endParaRPr lang="zh-CN" altLang="en-US" dirty="0"/>
          </a:p>
        </p:txBody>
      </p:sp>
      <p:sp>
        <p:nvSpPr>
          <p:cNvPr id="4" name="日期占位符 3"/>
          <p:cNvSpPr>
            <a:spLocks noGrp="1"/>
          </p:cNvSpPr>
          <p:nvPr>
            <p:ph type="dt" sz="half" idx="10"/>
          </p:nvPr>
        </p:nvSpPr>
        <p:spPr/>
        <p:txBody>
          <a:bodyPr/>
          <a:lstStyle/>
          <a:p>
            <a:fld id="{33EABB51-9A36-4F37-98A8-9BBC3E0F719F}" type="datetimeFigureOut">
              <a:rPr lang="zh-CN" altLang="en-US" smtClean="0"/>
              <a:t>2023/7/12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360D713-F24E-41C8-B568-7358466C2A4A}" type="slidenum">
              <a:rPr lang="zh-CN" altLang="en-US" smtClean="0"/>
              <a:t>‹#›</a:t>
            </a:fld>
            <a:endParaRPr lang="zh-CN" altLang="en-US"/>
          </a:p>
        </p:txBody>
      </p:sp>
      <p:sp>
        <p:nvSpPr>
          <p:cNvPr id="8" name="Freeform 11"/>
          <p:cNvSpPr/>
          <p:nvPr/>
        </p:nvSpPr>
        <p:spPr bwMode="auto">
          <a:xfrm>
            <a:off x="-2166" y="4408124"/>
            <a:ext cx="9144000" cy="2449879"/>
          </a:xfrm>
          <a:custGeom>
            <a:avLst/>
            <a:gdLst>
              <a:gd name="T0" fmla="*/ 727 w 2079"/>
              <a:gd name="T1" fmla="*/ 77 h 481"/>
              <a:gd name="T2" fmla="*/ 700 w 2079"/>
              <a:gd name="T3" fmla="*/ 72 h 481"/>
              <a:gd name="T4" fmla="*/ 0 w 2079"/>
              <a:gd name="T5" fmla="*/ 109 h 481"/>
              <a:gd name="T6" fmla="*/ 0 w 2079"/>
              <a:gd name="T7" fmla="*/ 481 h 481"/>
              <a:gd name="T8" fmla="*/ 2079 w 2079"/>
              <a:gd name="T9" fmla="*/ 481 h 481"/>
              <a:gd name="T10" fmla="*/ 2079 w 2079"/>
              <a:gd name="T11" fmla="*/ 1 h 481"/>
              <a:gd name="T12" fmla="*/ 1356 w 2079"/>
              <a:gd name="T13" fmla="*/ 195 h 481"/>
              <a:gd name="T14" fmla="*/ 751 w 2079"/>
              <a:gd name="T15" fmla="*/ 82 h 481"/>
              <a:gd name="T16" fmla="*/ 765 w 2079"/>
              <a:gd name="T17" fmla="*/ 86 h 481"/>
              <a:gd name="T18" fmla="*/ 727 w 2079"/>
              <a:gd name="T19" fmla="*/ 77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79" h="481">
                <a:moveTo>
                  <a:pt x="727" y="77"/>
                </a:moveTo>
                <a:cubicBezTo>
                  <a:pt x="718" y="76"/>
                  <a:pt x="709" y="74"/>
                  <a:pt x="700" y="72"/>
                </a:cubicBezTo>
                <a:cubicBezTo>
                  <a:pt x="559" y="46"/>
                  <a:pt x="214" y="0"/>
                  <a:pt x="0" y="109"/>
                </a:cubicBezTo>
                <a:cubicBezTo>
                  <a:pt x="0" y="481"/>
                  <a:pt x="0" y="481"/>
                  <a:pt x="0" y="481"/>
                </a:cubicBezTo>
                <a:cubicBezTo>
                  <a:pt x="2079" y="481"/>
                  <a:pt x="2079" y="481"/>
                  <a:pt x="2079" y="481"/>
                </a:cubicBezTo>
                <a:cubicBezTo>
                  <a:pt x="2079" y="1"/>
                  <a:pt x="2079" y="1"/>
                  <a:pt x="2079" y="1"/>
                </a:cubicBezTo>
                <a:cubicBezTo>
                  <a:pt x="1977" y="107"/>
                  <a:pt x="1798" y="230"/>
                  <a:pt x="1356" y="195"/>
                </a:cubicBezTo>
                <a:cubicBezTo>
                  <a:pt x="1212" y="183"/>
                  <a:pt x="984" y="128"/>
                  <a:pt x="751" y="82"/>
                </a:cubicBezTo>
                <a:cubicBezTo>
                  <a:pt x="756" y="83"/>
                  <a:pt x="760" y="84"/>
                  <a:pt x="765" y="86"/>
                </a:cubicBezTo>
                <a:cubicBezTo>
                  <a:pt x="765" y="86"/>
                  <a:pt x="751" y="82"/>
                  <a:pt x="727" y="77"/>
                </a:cubicBezTo>
                <a:close/>
              </a:path>
            </a:pathLst>
          </a:custGeom>
          <a:gradFill flip="none" rotWithShape="1">
            <a:gsLst>
              <a:gs pos="100000">
                <a:srgbClr val="008E7D"/>
              </a:gs>
              <a:gs pos="30000">
                <a:schemeClr val="accent1"/>
              </a:gs>
            </a:gsLst>
            <a:lin ang="5700000" scaled="0"/>
            <a:tileRect/>
          </a:gradFill>
          <a:ln>
            <a:noFill/>
          </a:ln>
          <a:effectLst/>
        </p:spPr>
        <p:txBody>
          <a:bodyPr vert="horz" wrap="square" lIns="96435" tIns="48218" rIns="96435" bIns="48218" numCol="1" anchor="t" anchorCtr="0" compatLnSpc="1"/>
          <a:lstStyle/>
          <a:p>
            <a:endParaRPr lang="zh-CN" altLang="en-US" sz="1350">
              <a:ea typeface="楷体" panose="02010609060101010101" pitchFamily="49" charset="-122"/>
            </a:endParaRPr>
          </a:p>
        </p:txBody>
      </p:sp>
      <p:sp>
        <p:nvSpPr>
          <p:cNvPr id="9" name="Freeform 12"/>
          <p:cNvSpPr/>
          <p:nvPr/>
        </p:nvSpPr>
        <p:spPr bwMode="auto">
          <a:xfrm>
            <a:off x="4749838" y="3796442"/>
            <a:ext cx="4397669" cy="2009046"/>
          </a:xfrm>
          <a:custGeom>
            <a:avLst/>
            <a:gdLst>
              <a:gd name="T0" fmla="*/ 0 w 1057"/>
              <a:gd name="T1" fmla="*/ 273 h 417"/>
              <a:gd name="T2" fmla="*/ 1057 w 1057"/>
              <a:gd name="T3" fmla="*/ 116 h 417"/>
              <a:gd name="T4" fmla="*/ 1057 w 1057"/>
              <a:gd name="T5" fmla="*/ 0 h 417"/>
              <a:gd name="T6" fmla="*/ 0 w 1057"/>
              <a:gd name="T7" fmla="*/ 273 h 417"/>
            </a:gdLst>
            <a:ahLst/>
            <a:cxnLst>
              <a:cxn ang="0">
                <a:pos x="T0" y="T1"/>
              </a:cxn>
              <a:cxn ang="0">
                <a:pos x="T2" y="T3"/>
              </a:cxn>
              <a:cxn ang="0">
                <a:pos x="T4" y="T5"/>
              </a:cxn>
              <a:cxn ang="0">
                <a:pos x="T6" y="T7"/>
              </a:cxn>
            </a:cxnLst>
            <a:rect l="0" t="0" r="r" b="b"/>
            <a:pathLst>
              <a:path w="1057" h="417">
                <a:moveTo>
                  <a:pt x="0" y="273"/>
                </a:moveTo>
                <a:cubicBezTo>
                  <a:pt x="561" y="417"/>
                  <a:pt x="892" y="299"/>
                  <a:pt x="1057" y="116"/>
                </a:cubicBezTo>
                <a:cubicBezTo>
                  <a:pt x="1057" y="0"/>
                  <a:pt x="1057" y="0"/>
                  <a:pt x="1057" y="0"/>
                </a:cubicBezTo>
                <a:cubicBezTo>
                  <a:pt x="666" y="392"/>
                  <a:pt x="0" y="273"/>
                  <a:pt x="0" y="273"/>
                </a:cubicBezTo>
                <a:close/>
              </a:path>
            </a:pathLst>
          </a:custGeom>
          <a:solidFill>
            <a:schemeClr val="accent3"/>
          </a:solidFill>
          <a:ln>
            <a:noFill/>
          </a:ln>
        </p:spPr>
        <p:txBody>
          <a:bodyPr vert="horz" wrap="square" lIns="96435" tIns="48218" rIns="96435" bIns="48218" numCol="1" anchor="t" anchorCtr="0" compatLnSpc="1"/>
          <a:lstStyle/>
          <a:p>
            <a:endParaRPr lang="zh-CN" altLang="en-US" sz="1350">
              <a:ea typeface="楷体" panose="02010609060101010101" pitchFamily="49" charset="-122"/>
            </a:endParaRPr>
          </a:p>
        </p:txBody>
      </p:sp>
      <p:sp>
        <p:nvSpPr>
          <p:cNvPr id="10" name="Freeform 13"/>
          <p:cNvSpPr/>
          <p:nvPr/>
        </p:nvSpPr>
        <p:spPr bwMode="auto">
          <a:xfrm>
            <a:off x="1" y="4241569"/>
            <a:ext cx="3125864" cy="674422"/>
          </a:xfrm>
          <a:custGeom>
            <a:avLst/>
            <a:gdLst>
              <a:gd name="T0" fmla="*/ 0 w 751"/>
              <a:gd name="T1" fmla="*/ 85 h 140"/>
              <a:gd name="T2" fmla="*/ 0 w 751"/>
              <a:gd name="T3" fmla="*/ 101 h 140"/>
              <a:gd name="T4" fmla="*/ 0 w 751"/>
              <a:gd name="T5" fmla="*/ 140 h 140"/>
              <a:gd name="T6" fmla="*/ 700 w 751"/>
              <a:gd name="T7" fmla="*/ 103 h 140"/>
              <a:gd name="T8" fmla="*/ 727 w 751"/>
              <a:gd name="T9" fmla="*/ 108 h 140"/>
              <a:gd name="T10" fmla="*/ 751 w 751"/>
              <a:gd name="T11" fmla="*/ 113 h 140"/>
              <a:gd name="T12" fmla="*/ 0 w 751"/>
              <a:gd name="T13" fmla="*/ 85 h 140"/>
            </a:gdLst>
            <a:ahLst/>
            <a:cxnLst>
              <a:cxn ang="0">
                <a:pos x="T0" y="T1"/>
              </a:cxn>
              <a:cxn ang="0">
                <a:pos x="T2" y="T3"/>
              </a:cxn>
              <a:cxn ang="0">
                <a:pos x="T4" y="T5"/>
              </a:cxn>
              <a:cxn ang="0">
                <a:pos x="T6" y="T7"/>
              </a:cxn>
              <a:cxn ang="0">
                <a:pos x="T8" y="T9"/>
              </a:cxn>
              <a:cxn ang="0">
                <a:pos x="T10" y="T11"/>
              </a:cxn>
              <a:cxn ang="0">
                <a:pos x="T12" y="T13"/>
              </a:cxn>
            </a:cxnLst>
            <a:rect l="0" t="0" r="r" b="b"/>
            <a:pathLst>
              <a:path w="751" h="140">
                <a:moveTo>
                  <a:pt x="0" y="85"/>
                </a:moveTo>
                <a:cubicBezTo>
                  <a:pt x="0" y="101"/>
                  <a:pt x="0" y="101"/>
                  <a:pt x="0" y="101"/>
                </a:cubicBezTo>
                <a:cubicBezTo>
                  <a:pt x="0" y="140"/>
                  <a:pt x="0" y="140"/>
                  <a:pt x="0" y="140"/>
                </a:cubicBezTo>
                <a:cubicBezTo>
                  <a:pt x="214" y="31"/>
                  <a:pt x="559" y="77"/>
                  <a:pt x="700" y="103"/>
                </a:cubicBezTo>
                <a:cubicBezTo>
                  <a:pt x="710" y="105"/>
                  <a:pt x="719" y="107"/>
                  <a:pt x="727" y="108"/>
                </a:cubicBezTo>
                <a:cubicBezTo>
                  <a:pt x="735" y="110"/>
                  <a:pt x="743" y="112"/>
                  <a:pt x="751" y="113"/>
                </a:cubicBezTo>
                <a:cubicBezTo>
                  <a:pt x="310" y="0"/>
                  <a:pt x="97" y="40"/>
                  <a:pt x="0" y="85"/>
                </a:cubicBezTo>
                <a:close/>
              </a:path>
            </a:pathLst>
          </a:custGeom>
          <a:solidFill>
            <a:schemeClr val="accent3"/>
          </a:solidFill>
          <a:ln>
            <a:noFill/>
          </a:ln>
        </p:spPr>
        <p:txBody>
          <a:bodyPr vert="horz" wrap="square" lIns="96435" tIns="48218" rIns="96435" bIns="48218" numCol="1" anchor="t" anchorCtr="0" compatLnSpc="1"/>
          <a:lstStyle/>
          <a:p>
            <a:endParaRPr lang="zh-CN" altLang="en-US" sz="1350">
              <a:ea typeface="楷体" panose="02010609060101010101" pitchFamily="49" charset="-122"/>
            </a:endParaRPr>
          </a:p>
        </p:txBody>
      </p:sp>
      <p:pic>
        <p:nvPicPr>
          <p:cNvPr id="16" name="图片 15" hidden="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69655" y="317787"/>
            <a:ext cx="2953838" cy="986382"/>
          </a:xfrm>
          <a:prstGeom prst="rect">
            <a:avLst/>
          </a:prstGeom>
        </p:spPr>
      </p:pic>
      <p:pic>
        <p:nvPicPr>
          <p:cNvPr id="18" name="图片 17"/>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669725" y="5538954"/>
            <a:ext cx="1351262" cy="1013447"/>
          </a:xfrm>
          <a:prstGeom prst="rect">
            <a:avLst/>
          </a:prstGeom>
        </p:spPr>
      </p:pic>
      <p:pic>
        <p:nvPicPr>
          <p:cNvPr id="12" name="图片 11"/>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369656" y="334513"/>
            <a:ext cx="3008465" cy="986382"/>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结束页">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1143000" y="3559110"/>
            <a:ext cx="6858000" cy="777905"/>
          </a:xfrm>
          <a:noFill/>
        </p:spPr>
        <p:txBody>
          <a:bodyPr wrap="square" rtlCol="0">
            <a:spAutoFit/>
          </a:bodyPr>
          <a:lstStyle>
            <a:lvl1pPr algn="ctr">
              <a:defRPr lang="zh-CN" altLang="en-US" sz="4950" b="1" spc="0" dirty="0">
                <a:solidFill>
                  <a:schemeClr val="accent4"/>
                </a:solidFill>
                <a:effectLst/>
                <a:latin typeface="楷体" panose="02010609060101010101" pitchFamily="49" charset="-122"/>
                <a:ea typeface="楷体" panose="02010609060101010101" pitchFamily="49" charset="-122"/>
                <a:cs typeface="楷体" panose="02010609060101010101" pitchFamily="49" charset="-122"/>
              </a:defRPr>
            </a:lvl1pPr>
          </a:lstStyle>
          <a:p>
            <a:pPr marL="0" lvl="0" algn="ctr"/>
            <a:r>
              <a:rPr lang="zh-CN" altLang="en-US" dirty="0"/>
              <a:t>谢谢大家！</a:t>
            </a:r>
          </a:p>
        </p:txBody>
      </p:sp>
      <p:grpSp>
        <p:nvGrpSpPr>
          <p:cNvPr id="7" name="组合 6"/>
          <p:cNvGrpSpPr/>
          <p:nvPr/>
        </p:nvGrpSpPr>
        <p:grpSpPr>
          <a:xfrm flipV="1">
            <a:off x="-8466" y="3"/>
            <a:ext cx="9155972" cy="2684165"/>
            <a:chOff x="0" y="4173835"/>
            <a:chExt cx="12207963" cy="2684165"/>
          </a:xfrm>
        </p:grpSpPr>
        <p:sp>
          <p:nvSpPr>
            <p:cNvPr id="9" name="Freeform 12"/>
            <p:cNvSpPr/>
            <p:nvPr/>
          </p:nvSpPr>
          <p:spPr bwMode="auto">
            <a:xfrm>
              <a:off x="6344405" y="4173835"/>
              <a:ext cx="5863558" cy="1510120"/>
            </a:xfrm>
            <a:custGeom>
              <a:avLst/>
              <a:gdLst>
                <a:gd name="T0" fmla="*/ 0 w 1057"/>
                <a:gd name="T1" fmla="*/ 273 h 417"/>
                <a:gd name="T2" fmla="*/ 1057 w 1057"/>
                <a:gd name="T3" fmla="*/ 116 h 417"/>
                <a:gd name="T4" fmla="*/ 1057 w 1057"/>
                <a:gd name="T5" fmla="*/ 0 h 417"/>
                <a:gd name="T6" fmla="*/ 0 w 1057"/>
                <a:gd name="T7" fmla="*/ 273 h 417"/>
              </a:gdLst>
              <a:ahLst/>
              <a:cxnLst>
                <a:cxn ang="0">
                  <a:pos x="T0" y="T1"/>
                </a:cxn>
                <a:cxn ang="0">
                  <a:pos x="T2" y="T3"/>
                </a:cxn>
                <a:cxn ang="0">
                  <a:pos x="T4" y="T5"/>
                </a:cxn>
                <a:cxn ang="0">
                  <a:pos x="T6" y="T7"/>
                </a:cxn>
              </a:cxnLst>
              <a:rect l="0" t="0" r="r" b="b"/>
              <a:pathLst>
                <a:path w="1057" h="417">
                  <a:moveTo>
                    <a:pt x="0" y="273"/>
                  </a:moveTo>
                  <a:cubicBezTo>
                    <a:pt x="561" y="417"/>
                    <a:pt x="892" y="299"/>
                    <a:pt x="1057" y="116"/>
                  </a:cubicBezTo>
                  <a:cubicBezTo>
                    <a:pt x="1057" y="0"/>
                    <a:pt x="1057" y="0"/>
                    <a:pt x="1057" y="0"/>
                  </a:cubicBezTo>
                  <a:cubicBezTo>
                    <a:pt x="666" y="392"/>
                    <a:pt x="0" y="273"/>
                    <a:pt x="0" y="273"/>
                  </a:cubicBezTo>
                  <a:close/>
                </a:path>
              </a:pathLst>
            </a:custGeom>
            <a:solidFill>
              <a:schemeClr val="accent5">
                <a:lumMod val="85000"/>
              </a:schemeClr>
            </a:solidFill>
            <a:ln>
              <a:noFill/>
            </a:ln>
          </p:spPr>
          <p:txBody>
            <a:bodyPr vert="horz" wrap="square" lIns="128580" tIns="64290" rIns="128580" bIns="64290" numCol="1" anchor="t" anchorCtr="0" compatLnSpc="1"/>
            <a:lstStyle/>
            <a:p>
              <a:endParaRPr lang="zh-CN" altLang="en-US" sz="1350">
                <a:ea typeface="楷体" panose="02010609060101010101" pitchFamily="49" charset="-122"/>
              </a:endParaRPr>
            </a:p>
          </p:txBody>
        </p:sp>
        <p:sp>
          <p:nvSpPr>
            <p:cNvPr id="8" name="Freeform 11"/>
            <p:cNvSpPr/>
            <p:nvPr/>
          </p:nvSpPr>
          <p:spPr bwMode="auto">
            <a:xfrm>
              <a:off x="8401" y="4408121"/>
              <a:ext cx="12192000" cy="2449879"/>
            </a:xfrm>
            <a:custGeom>
              <a:avLst/>
              <a:gdLst>
                <a:gd name="T0" fmla="*/ 727 w 2079"/>
                <a:gd name="T1" fmla="*/ 77 h 481"/>
                <a:gd name="T2" fmla="*/ 700 w 2079"/>
                <a:gd name="T3" fmla="*/ 72 h 481"/>
                <a:gd name="T4" fmla="*/ 0 w 2079"/>
                <a:gd name="T5" fmla="*/ 109 h 481"/>
                <a:gd name="T6" fmla="*/ 0 w 2079"/>
                <a:gd name="T7" fmla="*/ 481 h 481"/>
                <a:gd name="T8" fmla="*/ 2079 w 2079"/>
                <a:gd name="T9" fmla="*/ 481 h 481"/>
                <a:gd name="T10" fmla="*/ 2079 w 2079"/>
                <a:gd name="T11" fmla="*/ 1 h 481"/>
                <a:gd name="T12" fmla="*/ 1356 w 2079"/>
                <a:gd name="T13" fmla="*/ 195 h 481"/>
                <a:gd name="T14" fmla="*/ 751 w 2079"/>
                <a:gd name="T15" fmla="*/ 82 h 481"/>
                <a:gd name="T16" fmla="*/ 765 w 2079"/>
                <a:gd name="T17" fmla="*/ 86 h 481"/>
                <a:gd name="T18" fmla="*/ 727 w 2079"/>
                <a:gd name="T19" fmla="*/ 77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79" h="481">
                  <a:moveTo>
                    <a:pt x="727" y="77"/>
                  </a:moveTo>
                  <a:cubicBezTo>
                    <a:pt x="718" y="76"/>
                    <a:pt x="709" y="74"/>
                    <a:pt x="700" y="72"/>
                  </a:cubicBezTo>
                  <a:cubicBezTo>
                    <a:pt x="559" y="46"/>
                    <a:pt x="214" y="0"/>
                    <a:pt x="0" y="109"/>
                  </a:cubicBezTo>
                  <a:cubicBezTo>
                    <a:pt x="0" y="481"/>
                    <a:pt x="0" y="481"/>
                    <a:pt x="0" y="481"/>
                  </a:cubicBezTo>
                  <a:cubicBezTo>
                    <a:pt x="2079" y="481"/>
                    <a:pt x="2079" y="481"/>
                    <a:pt x="2079" y="481"/>
                  </a:cubicBezTo>
                  <a:cubicBezTo>
                    <a:pt x="2079" y="1"/>
                    <a:pt x="2079" y="1"/>
                    <a:pt x="2079" y="1"/>
                  </a:cubicBezTo>
                  <a:cubicBezTo>
                    <a:pt x="1977" y="107"/>
                    <a:pt x="1798" y="230"/>
                    <a:pt x="1356" y="195"/>
                  </a:cubicBezTo>
                  <a:cubicBezTo>
                    <a:pt x="1212" y="183"/>
                    <a:pt x="984" y="128"/>
                    <a:pt x="751" y="82"/>
                  </a:cubicBezTo>
                  <a:cubicBezTo>
                    <a:pt x="756" y="83"/>
                    <a:pt x="760" y="84"/>
                    <a:pt x="765" y="86"/>
                  </a:cubicBezTo>
                  <a:cubicBezTo>
                    <a:pt x="765" y="86"/>
                    <a:pt x="751" y="82"/>
                    <a:pt x="727" y="77"/>
                  </a:cubicBezTo>
                  <a:close/>
                </a:path>
              </a:pathLst>
            </a:custGeom>
            <a:gradFill flip="none" rotWithShape="1">
              <a:gsLst>
                <a:gs pos="30000">
                  <a:srgbClr val="008E7D"/>
                </a:gs>
                <a:gs pos="100000">
                  <a:schemeClr val="accent1"/>
                </a:gs>
              </a:gsLst>
              <a:lin ang="5700000" scaled="0"/>
              <a:tileRect/>
            </a:gradFill>
            <a:ln>
              <a:noFill/>
            </a:ln>
            <a:effectLst/>
          </p:spPr>
          <p:txBody>
            <a:bodyPr vert="horz" wrap="square" lIns="128580" tIns="64290" rIns="128580" bIns="64290" numCol="1" anchor="t" anchorCtr="0" compatLnSpc="1"/>
            <a:lstStyle/>
            <a:p>
              <a:endParaRPr lang="zh-CN" altLang="en-US" sz="1350">
                <a:ea typeface="楷体" panose="02010609060101010101" pitchFamily="49" charset="-122"/>
              </a:endParaRPr>
            </a:p>
          </p:txBody>
        </p:sp>
        <p:sp>
          <p:nvSpPr>
            <p:cNvPr id="10" name="Freeform 13"/>
            <p:cNvSpPr/>
            <p:nvPr/>
          </p:nvSpPr>
          <p:spPr bwMode="auto">
            <a:xfrm>
              <a:off x="0" y="4241569"/>
              <a:ext cx="4167818" cy="674422"/>
            </a:xfrm>
            <a:custGeom>
              <a:avLst/>
              <a:gdLst>
                <a:gd name="T0" fmla="*/ 0 w 751"/>
                <a:gd name="T1" fmla="*/ 85 h 140"/>
                <a:gd name="T2" fmla="*/ 0 w 751"/>
                <a:gd name="T3" fmla="*/ 101 h 140"/>
                <a:gd name="T4" fmla="*/ 0 w 751"/>
                <a:gd name="T5" fmla="*/ 140 h 140"/>
                <a:gd name="T6" fmla="*/ 700 w 751"/>
                <a:gd name="T7" fmla="*/ 103 h 140"/>
                <a:gd name="T8" fmla="*/ 727 w 751"/>
                <a:gd name="T9" fmla="*/ 108 h 140"/>
                <a:gd name="T10" fmla="*/ 751 w 751"/>
                <a:gd name="T11" fmla="*/ 113 h 140"/>
                <a:gd name="T12" fmla="*/ 0 w 751"/>
                <a:gd name="T13" fmla="*/ 85 h 140"/>
              </a:gdLst>
              <a:ahLst/>
              <a:cxnLst>
                <a:cxn ang="0">
                  <a:pos x="T0" y="T1"/>
                </a:cxn>
                <a:cxn ang="0">
                  <a:pos x="T2" y="T3"/>
                </a:cxn>
                <a:cxn ang="0">
                  <a:pos x="T4" y="T5"/>
                </a:cxn>
                <a:cxn ang="0">
                  <a:pos x="T6" y="T7"/>
                </a:cxn>
                <a:cxn ang="0">
                  <a:pos x="T8" y="T9"/>
                </a:cxn>
                <a:cxn ang="0">
                  <a:pos x="T10" y="T11"/>
                </a:cxn>
                <a:cxn ang="0">
                  <a:pos x="T12" y="T13"/>
                </a:cxn>
              </a:cxnLst>
              <a:rect l="0" t="0" r="r" b="b"/>
              <a:pathLst>
                <a:path w="751" h="140">
                  <a:moveTo>
                    <a:pt x="0" y="85"/>
                  </a:moveTo>
                  <a:cubicBezTo>
                    <a:pt x="0" y="101"/>
                    <a:pt x="0" y="101"/>
                    <a:pt x="0" y="101"/>
                  </a:cubicBezTo>
                  <a:cubicBezTo>
                    <a:pt x="0" y="140"/>
                    <a:pt x="0" y="140"/>
                    <a:pt x="0" y="140"/>
                  </a:cubicBezTo>
                  <a:cubicBezTo>
                    <a:pt x="214" y="31"/>
                    <a:pt x="559" y="77"/>
                    <a:pt x="700" y="103"/>
                  </a:cubicBezTo>
                  <a:cubicBezTo>
                    <a:pt x="710" y="105"/>
                    <a:pt x="719" y="107"/>
                    <a:pt x="727" y="108"/>
                  </a:cubicBezTo>
                  <a:cubicBezTo>
                    <a:pt x="735" y="110"/>
                    <a:pt x="743" y="112"/>
                    <a:pt x="751" y="113"/>
                  </a:cubicBezTo>
                  <a:cubicBezTo>
                    <a:pt x="310" y="0"/>
                    <a:pt x="97" y="40"/>
                    <a:pt x="0" y="85"/>
                  </a:cubicBezTo>
                  <a:close/>
                </a:path>
              </a:pathLst>
            </a:custGeom>
            <a:solidFill>
              <a:schemeClr val="accent5">
                <a:lumMod val="85000"/>
              </a:schemeClr>
            </a:solidFill>
            <a:ln>
              <a:noFill/>
            </a:ln>
          </p:spPr>
          <p:txBody>
            <a:bodyPr vert="horz" wrap="square" lIns="128580" tIns="64290" rIns="128580" bIns="64290" numCol="1" anchor="t" anchorCtr="0" compatLnSpc="1"/>
            <a:lstStyle/>
            <a:p>
              <a:endParaRPr lang="zh-CN" altLang="en-US" sz="1350">
                <a:ea typeface="楷体" panose="02010609060101010101" pitchFamily="49" charset="-122"/>
              </a:endParaRPr>
            </a:p>
          </p:txBody>
        </p:sp>
      </p:grpSp>
      <p:pic>
        <p:nvPicPr>
          <p:cNvPr id="16" name="图片 1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7470" y="401682"/>
            <a:ext cx="2953836" cy="986382"/>
          </a:xfrm>
          <a:prstGeom prst="rect">
            <a:avLst/>
          </a:prstGeom>
        </p:spPr>
      </p:pic>
      <p:pic>
        <p:nvPicPr>
          <p:cNvPr id="18" name="图片 17"/>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669725" y="5538954"/>
            <a:ext cx="1351262" cy="1013447"/>
          </a:xfrm>
          <a:prstGeom prst="rect">
            <a:avLst/>
          </a:prstGeom>
        </p:spPr>
      </p:pic>
      <p:pic>
        <p:nvPicPr>
          <p:cNvPr id="13" name="图片 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379243" y="4735376"/>
            <a:ext cx="3781690" cy="2129069"/>
          </a:xfrm>
          <a:prstGeom prst="rect">
            <a:avLst/>
          </a:prstGeom>
        </p:spPr>
      </p:pic>
      <p:pic>
        <p:nvPicPr>
          <p:cNvPr id="11" name="图片 10" hidden="1"/>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369656" y="334513"/>
            <a:ext cx="3008465" cy="986382"/>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2_首页">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1143000" y="2423364"/>
            <a:ext cx="6858000" cy="777905"/>
          </a:xfrm>
          <a:noFill/>
        </p:spPr>
        <p:txBody>
          <a:bodyPr wrap="square" rtlCol="0">
            <a:spAutoFit/>
          </a:bodyPr>
          <a:lstStyle>
            <a:lvl1pPr algn="ctr">
              <a:defRPr lang="zh-CN" altLang="en-US" sz="4950" b="1" spc="0" dirty="0">
                <a:gradFill>
                  <a:gsLst>
                    <a:gs pos="0">
                      <a:srgbClr val="008E7D"/>
                    </a:gs>
                    <a:gs pos="53000">
                      <a:srgbClr val="005C51"/>
                    </a:gs>
                  </a:gsLst>
                  <a:lin ang="5400000" scaled="0"/>
                </a:gra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cs typeface="楷体" panose="02010609060101010101" pitchFamily="49" charset="-122"/>
              </a:defRPr>
            </a:lvl1pPr>
          </a:lstStyle>
          <a:p>
            <a:pPr marL="0" lvl="0" algn="ctr"/>
            <a:r>
              <a:rPr lang="zh-CN" altLang="en-US" dirty="0"/>
              <a:t>南京农业大学</a:t>
            </a:r>
            <a:r>
              <a:rPr lang="en-US" altLang="zh-CN" dirty="0"/>
              <a:t>PPT</a:t>
            </a:r>
            <a:r>
              <a:rPr lang="zh-CN" altLang="en-US" dirty="0"/>
              <a:t>模板</a:t>
            </a:r>
          </a:p>
        </p:txBody>
      </p:sp>
      <p:sp>
        <p:nvSpPr>
          <p:cNvPr id="3" name="副标题 2"/>
          <p:cNvSpPr>
            <a:spLocks noGrp="1"/>
          </p:cNvSpPr>
          <p:nvPr>
            <p:ph type="subTitle" idx="1" hasCustomPrompt="1"/>
          </p:nvPr>
        </p:nvSpPr>
        <p:spPr>
          <a:xfrm>
            <a:off x="3012016" y="3521830"/>
            <a:ext cx="3125864" cy="470454"/>
          </a:xfrm>
        </p:spPr>
        <p:txBody>
          <a:bodyPr>
            <a:noAutofit/>
          </a:bodyPr>
          <a:lstStyle>
            <a:lvl1pPr marL="0" indent="0" algn="ctr">
              <a:buNone/>
              <a:defRPr sz="2100" b="1">
                <a:solidFill>
                  <a:schemeClr val="tx1">
                    <a:lumMod val="75000"/>
                    <a:lumOff val="25000"/>
                  </a:schemeClr>
                </a:solidFill>
                <a:latin typeface="楷体" panose="02010609060101010101" pitchFamily="49" charset="-122"/>
                <a:ea typeface="楷体" panose="02010609060101010101" pitchFamily="49" charset="-122"/>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zh-CN" altLang="en-US" dirty="0"/>
              <a:t>主讲人：</a:t>
            </a:r>
            <a:r>
              <a:rPr lang="en-US" altLang="zh-CN" dirty="0"/>
              <a:t>XXX</a:t>
            </a:r>
            <a:endParaRPr lang="zh-CN" altLang="en-US" dirty="0"/>
          </a:p>
        </p:txBody>
      </p:sp>
      <p:sp>
        <p:nvSpPr>
          <p:cNvPr id="4" name="日期占位符 3"/>
          <p:cNvSpPr>
            <a:spLocks noGrp="1"/>
          </p:cNvSpPr>
          <p:nvPr>
            <p:ph type="dt" sz="half" idx="10"/>
          </p:nvPr>
        </p:nvSpPr>
        <p:spPr/>
        <p:txBody>
          <a:bodyPr/>
          <a:lstStyle/>
          <a:p>
            <a:fld id="{33EABB51-9A36-4F37-98A8-9BBC3E0F719F}" type="datetimeFigureOut">
              <a:rPr lang="zh-CN" altLang="en-US" smtClean="0"/>
              <a:t>2023/7/12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360D713-F24E-41C8-B568-7358466C2A4A}" type="slidenum">
              <a:rPr lang="zh-CN" altLang="en-US" smtClean="0"/>
              <a:t>‹#›</a:t>
            </a:fld>
            <a:endParaRPr lang="zh-CN" altLang="en-US"/>
          </a:p>
        </p:txBody>
      </p:sp>
      <p:sp>
        <p:nvSpPr>
          <p:cNvPr id="8" name="Freeform 11"/>
          <p:cNvSpPr/>
          <p:nvPr/>
        </p:nvSpPr>
        <p:spPr bwMode="auto">
          <a:xfrm>
            <a:off x="-2166" y="4408124"/>
            <a:ext cx="9144000" cy="2449879"/>
          </a:xfrm>
          <a:custGeom>
            <a:avLst/>
            <a:gdLst>
              <a:gd name="T0" fmla="*/ 727 w 2079"/>
              <a:gd name="T1" fmla="*/ 77 h 481"/>
              <a:gd name="T2" fmla="*/ 700 w 2079"/>
              <a:gd name="T3" fmla="*/ 72 h 481"/>
              <a:gd name="T4" fmla="*/ 0 w 2079"/>
              <a:gd name="T5" fmla="*/ 109 h 481"/>
              <a:gd name="T6" fmla="*/ 0 w 2079"/>
              <a:gd name="T7" fmla="*/ 481 h 481"/>
              <a:gd name="T8" fmla="*/ 2079 w 2079"/>
              <a:gd name="T9" fmla="*/ 481 h 481"/>
              <a:gd name="T10" fmla="*/ 2079 w 2079"/>
              <a:gd name="T11" fmla="*/ 1 h 481"/>
              <a:gd name="T12" fmla="*/ 1356 w 2079"/>
              <a:gd name="T13" fmla="*/ 195 h 481"/>
              <a:gd name="T14" fmla="*/ 751 w 2079"/>
              <a:gd name="T15" fmla="*/ 82 h 481"/>
              <a:gd name="T16" fmla="*/ 765 w 2079"/>
              <a:gd name="T17" fmla="*/ 86 h 481"/>
              <a:gd name="T18" fmla="*/ 727 w 2079"/>
              <a:gd name="T19" fmla="*/ 77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79" h="481">
                <a:moveTo>
                  <a:pt x="727" y="77"/>
                </a:moveTo>
                <a:cubicBezTo>
                  <a:pt x="718" y="76"/>
                  <a:pt x="709" y="74"/>
                  <a:pt x="700" y="72"/>
                </a:cubicBezTo>
                <a:cubicBezTo>
                  <a:pt x="559" y="46"/>
                  <a:pt x="214" y="0"/>
                  <a:pt x="0" y="109"/>
                </a:cubicBezTo>
                <a:cubicBezTo>
                  <a:pt x="0" y="481"/>
                  <a:pt x="0" y="481"/>
                  <a:pt x="0" y="481"/>
                </a:cubicBezTo>
                <a:cubicBezTo>
                  <a:pt x="2079" y="481"/>
                  <a:pt x="2079" y="481"/>
                  <a:pt x="2079" y="481"/>
                </a:cubicBezTo>
                <a:cubicBezTo>
                  <a:pt x="2079" y="1"/>
                  <a:pt x="2079" y="1"/>
                  <a:pt x="2079" y="1"/>
                </a:cubicBezTo>
                <a:cubicBezTo>
                  <a:pt x="1977" y="107"/>
                  <a:pt x="1798" y="230"/>
                  <a:pt x="1356" y="195"/>
                </a:cubicBezTo>
                <a:cubicBezTo>
                  <a:pt x="1212" y="183"/>
                  <a:pt x="984" y="128"/>
                  <a:pt x="751" y="82"/>
                </a:cubicBezTo>
                <a:cubicBezTo>
                  <a:pt x="756" y="83"/>
                  <a:pt x="760" y="84"/>
                  <a:pt x="765" y="86"/>
                </a:cubicBezTo>
                <a:cubicBezTo>
                  <a:pt x="765" y="86"/>
                  <a:pt x="751" y="82"/>
                  <a:pt x="727" y="77"/>
                </a:cubicBezTo>
                <a:close/>
              </a:path>
            </a:pathLst>
          </a:custGeom>
          <a:gradFill flip="none" rotWithShape="1">
            <a:gsLst>
              <a:gs pos="100000">
                <a:srgbClr val="008E7D"/>
              </a:gs>
              <a:gs pos="30000">
                <a:schemeClr val="accent1"/>
              </a:gs>
            </a:gsLst>
            <a:lin ang="5700000" scaled="0"/>
            <a:tileRect/>
          </a:gradFill>
          <a:ln>
            <a:noFill/>
          </a:ln>
          <a:effectLst/>
        </p:spPr>
        <p:txBody>
          <a:bodyPr vert="horz" wrap="square" lIns="96435" tIns="48218" rIns="96435" bIns="48218" numCol="1" anchor="t" anchorCtr="0" compatLnSpc="1"/>
          <a:lstStyle/>
          <a:p>
            <a:endParaRPr lang="zh-CN" altLang="en-US" sz="1350">
              <a:ea typeface="楷体" panose="02010609060101010101" pitchFamily="49" charset="-122"/>
            </a:endParaRPr>
          </a:p>
        </p:txBody>
      </p:sp>
      <p:sp>
        <p:nvSpPr>
          <p:cNvPr id="9" name="Freeform 12"/>
          <p:cNvSpPr/>
          <p:nvPr/>
        </p:nvSpPr>
        <p:spPr bwMode="auto">
          <a:xfrm>
            <a:off x="4749838" y="3796442"/>
            <a:ext cx="4397669" cy="2009046"/>
          </a:xfrm>
          <a:custGeom>
            <a:avLst/>
            <a:gdLst>
              <a:gd name="T0" fmla="*/ 0 w 1057"/>
              <a:gd name="T1" fmla="*/ 273 h 417"/>
              <a:gd name="T2" fmla="*/ 1057 w 1057"/>
              <a:gd name="T3" fmla="*/ 116 h 417"/>
              <a:gd name="T4" fmla="*/ 1057 w 1057"/>
              <a:gd name="T5" fmla="*/ 0 h 417"/>
              <a:gd name="T6" fmla="*/ 0 w 1057"/>
              <a:gd name="T7" fmla="*/ 273 h 417"/>
            </a:gdLst>
            <a:ahLst/>
            <a:cxnLst>
              <a:cxn ang="0">
                <a:pos x="T0" y="T1"/>
              </a:cxn>
              <a:cxn ang="0">
                <a:pos x="T2" y="T3"/>
              </a:cxn>
              <a:cxn ang="0">
                <a:pos x="T4" y="T5"/>
              </a:cxn>
              <a:cxn ang="0">
                <a:pos x="T6" y="T7"/>
              </a:cxn>
            </a:cxnLst>
            <a:rect l="0" t="0" r="r" b="b"/>
            <a:pathLst>
              <a:path w="1057" h="417">
                <a:moveTo>
                  <a:pt x="0" y="273"/>
                </a:moveTo>
                <a:cubicBezTo>
                  <a:pt x="561" y="417"/>
                  <a:pt x="892" y="299"/>
                  <a:pt x="1057" y="116"/>
                </a:cubicBezTo>
                <a:cubicBezTo>
                  <a:pt x="1057" y="0"/>
                  <a:pt x="1057" y="0"/>
                  <a:pt x="1057" y="0"/>
                </a:cubicBezTo>
                <a:cubicBezTo>
                  <a:pt x="666" y="392"/>
                  <a:pt x="0" y="273"/>
                  <a:pt x="0" y="273"/>
                </a:cubicBezTo>
                <a:close/>
              </a:path>
            </a:pathLst>
          </a:custGeom>
          <a:solidFill>
            <a:schemeClr val="accent3"/>
          </a:solidFill>
          <a:ln>
            <a:noFill/>
          </a:ln>
        </p:spPr>
        <p:txBody>
          <a:bodyPr vert="horz" wrap="square" lIns="96435" tIns="48218" rIns="96435" bIns="48218" numCol="1" anchor="t" anchorCtr="0" compatLnSpc="1"/>
          <a:lstStyle/>
          <a:p>
            <a:endParaRPr lang="zh-CN" altLang="en-US" sz="1350">
              <a:ea typeface="楷体" panose="02010609060101010101" pitchFamily="49" charset="-122"/>
            </a:endParaRPr>
          </a:p>
        </p:txBody>
      </p:sp>
      <p:sp>
        <p:nvSpPr>
          <p:cNvPr id="10" name="Freeform 13"/>
          <p:cNvSpPr/>
          <p:nvPr/>
        </p:nvSpPr>
        <p:spPr bwMode="auto">
          <a:xfrm>
            <a:off x="1" y="4241569"/>
            <a:ext cx="3125864" cy="674422"/>
          </a:xfrm>
          <a:custGeom>
            <a:avLst/>
            <a:gdLst>
              <a:gd name="T0" fmla="*/ 0 w 751"/>
              <a:gd name="T1" fmla="*/ 85 h 140"/>
              <a:gd name="T2" fmla="*/ 0 w 751"/>
              <a:gd name="T3" fmla="*/ 101 h 140"/>
              <a:gd name="T4" fmla="*/ 0 w 751"/>
              <a:gd name="T5" fmla="*/ 140 h 140"/>
              <a:gd name="T6" fmla="*/ 700 w 751"/>
              <a:gd name="T7" fmla="*/ 103 h 140"/>
              <a:gd name="T8" fmla="*/ 727 w 751"/>
              <a:gd name="T9" fmla="*/ 108 h 140"/>
              <a:gd name="T10" fmla="*/ 751 w 751"/>
              <a:gd name="T11" fmla="*/ 113 h 140"/>
              <a:gd name="T12" fmla="*/ 0 w 751"/>
              <a:gd name="T13" fmla="*/ 85 h 140"/>
            </a:gdLst>
            <a:ahLst/>
            <a:cxnLst>
              <a:cxn ang="0">
                <a:pos x="T0" y="T1"/>
              </a:cxn>
              <a:cxn ang="0">
                <a:pos x="T2" y="T3"/>
              </a:cxn>
              <a:cxn ang="0">
                <a:pos x="T4" y="T5"/>
              </a:cxn>
              <a:cxn ang="0">
                <a:pos x="T6" y="T7"/>
              </a:cxn>
              <a:cxn ang="0">
                <a:pos x="T8" y="T9"/>
              </a:cxn>
              <a:cxn ang="0">
                <a:pos x="T10" y="T11"/>
              </a:cxn>
              <a:cxn ang="0">
                <a:pos x="T12" y="T13"/>
              </a:cxn>
            </a:cxnLst>
            <a:rect l="0" t="0" r="r" b="b"/>
            <a:pathLst>
              <a:path w="751" h="140">
                <a:moveTo>
                  <a:pt x="0" y="85"/>
                </a:moveTo>
                <a:cubicBezTo>
                  <a:pt x="0" y="101"/>
                  <a:pt x="0" y="101"/>
                  <a:pt x="0" y="101"/>
                </a:cubicBezTo>
                <a:cubicBezTo>
                  <a:pt x="0" y="140"/>
                  <a:pt x="0" y="140"/>
                  <a:pt x="0" y="140"/>
                </a:cubicBezTo>
                <a:cubicBezTo>
                  <a:pt x="214" y="31"/>
                  <a:pt x="559" y="77"/>
                  <a:pt x="700" y="103"/>
                </a:cubicBezTo>
                <a:cubicBezTo>
                  <a:pt x="710" y="105"/>
                  <a:pt x="719" y="107"/>
                  <a:pt x="727" y="108"/>
                </a:cubicBezTo>
                <a:cubicBezTo>
                  <a:pt x="735" y="110"/>
                  <a:pt x="743" y="112"/>
                  <a:pt x="751" y="113"/>
                </a:cubicBezTo>
                <a:cubicBezTo>
                  <a:pt x="310" y="0"/>
                  <a:pt x="97" y="40"/>
                  <a:pt x="0" y="85"/>
                </a:cubicBezTo>
                <a:close/>
              </a:path>
            </a:pathLst>
          </a:custGeom>
          <a:solidFill>
            <a:schemeClr val="accent3"/>
          </a:solidFill>
          <a:ln>
            <a:noFill/>
          </a:ln>
        </p:spPr>
        <p:txBody>
          <a:bodyPr vert="horz" wrap="square" lIns="96435" tIns="48218" rIns="96435" bIns="48218" numCol="1" anchor="t" anchorCtr="0" compatLnSpc="1"/>
          <a:lstStyle/>
          <a:p>
            <a:endParaRPr lang="zh-CN" altLang="en-US" sz="1350">
              <a:ea typeface="楷体" panose="02010609060101010101" pitchFamily="49" charset="-122"/>
            </a:endParaRPr>
          </a:p>
        </p:txBody>
      </p:sp>
      <p:pic>
        <p:nvPicPr>
          <p:cNvPr id="16" name="图片 15" hidden="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69655" y="317787"/>
            <a:ext cx="2953838" cy="986382"/>
          </a:xfrm>
          <a:prstGeom prst="rect">
            <a:avLst/>
          </a:prstGeom>
        </p:spPr>
      </p:pic>
      <p:pic>
        <p:nvPicPr>
          <p:cNvPr id="18" name="图片 17"/>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669725" y="5538954"/>
            <a:ext cx="1351262" cy="1013447"/>
          </a:xfrm>
          <a:prstGeom prst="rect">
            <a:avLst/>
          </a:prstGeom>
        </p:spPr>
      </p:pic>
      <p:pic>
        <p:nvPicPr>
          <p:cNvPr id="12" name="图片 11"/>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369656" y="334513"/>
            <a:ext cx="3008465" cy="986382"/>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1_首页">
    <p:spTree>
      <p:nvGrpSpPr>
        <p:cNvPr id="1" name=""/>
        <p:cNvGrpSpPr/>
        <p:nvPr/>
      </p:nvGrpSpPr>
      <p:grpSpPr>
        <a:xfrm>
          <a:off x="0" y="0"/>
          <a:ext cx="0" cy="0"/>
          <a:chOff x="0" y="0"/>
          <a:chExt cx="0" cy="0"/>
        </a:xfrm>
      </p:grpSpPr>
      <p:pic>
        <p:nvPicPr>
          <p:cNvPr id="13" name="图片 12"/>
          <p:cNvPicPr>
            <a:picLocks noChangeAspect="1"/>
          </p:cNvPicPr>
          <p:nvPr/>
        </p:nvPicPr>
        <p:blipFill rotWithShape="1">
          <a:blip r:embed="rId2">
            <a:extLst>
              <a:ext uri="{28A0092B-C50C-407E-A947-70E740481C1C}">
                <a14:useLocalDpi xmlns:a14="http://schemas.microsoft.com/office/drawing/2010/main" val="0"/>
              </a:ext>
            </a:extLst>
          </a:blip>
          <a:srcRect t="19386"/>
          <a:stretch>
            <a:fillRect/>
          </a:stretch>
        </p:blipFill>
        <p:spPr>
          <a:xfrm>
            <a:off x="-10790" y="-68580"/>
            <a:ext cx="9152624" cy="5528510"/>
          </a:xfrm>
          <a:prstGeom prst="rect">
            <a:avLst/>
          </a:prstGeom>
        </p:spPr>
      </p:pic>
      <p:sp>
        <p:nvSpPr>
          <p:cNvPr id="11" name="矩形 10"/>
          <p:cNvSpPr/>
          <p:nvPr/>
        </p:nvSpPr>
        <p:spPr>
          <a:xfrm>
            <a:off x="-7838" y="-78291"/>
            <a:ext cx="9155343" cy="5538951"/>
          </a:xfrm>
          <a:prstGeom prst="rect">
            <a:avLst/>
          </a:prstGeom>
          <a:gradFill>
            <a:gsLst>
              <a:gs pos="0">
                <a:schemeClr val="accent1">
                  <a:lumMod val="5000"/>
                  <a:lumOff val="95000"/>
                  <a:alpha val="75000"/>
                </a:schemeClr>
              </a:gs>
              <a:gs pos="100000">
                <a:schemeClr val="bg1">
                  <a:alpha val="8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ea typeface="楷体" panose="02010609060101010101" pitchFamily="49" charset="-122"/>
            </a:endParaRPr>
          </a:p>
        </p:txBody>
      </p:sp>
      <p:sp>
        <p:nvSpPr>
          <p:cNvPr id="2" name="标题 1"/>
          <p:cNvSpPr>
            <a:spLocks noGrp="1"/>
          </p:cNvSpPr>
          <p:nvPr>
            <p:ph type="ctrTitle" hasCustomPrompt="1"/>
          </p:nvPr>
        </p:nvSpPr>
        <p:spPr>
          <a:xfrm>
            <a:off x="1143000" y="1898467"/>
            <a:ext cx="6858000" cy="777905"/>
          </a:xfrm>
          <a:noFill/>
        </p:spPr>
        <p:txBody>
          <a:bodyPr wrap="square" rtlCol="0">
            <a:spAutoFit/>
          </a:bodyPr>
          <a:lstStyle>
            <a:lvl1pPr algn="ctr">
              <a:defRPr lang="zh-CN" altLang="en-US" sz="4950" b="1" spc="0" dirty="0">
                <a:gradFill>
                  <a:gsLst>
                    <a:gs pos="0">
                      <a:srgbClr val="008E7D"/>
                    </a:gs>
                    <a:gs pos="53000">
                      <a:srgbClr val="005C51"/>
                    </a:gs>
                  </a:gsLst>
                  <a:lin ang="5400000" scaled="0"/>
                </a:gradFill>
                <a:effectLst/>
                <a:latin typeface="楷体" panose="02010609060101010101" pitchFamily="49" charset="-122"/>
                <a:ea typeface="楷体" panose="02010609060101010101" pitchFamily="49" charset="-122"/>
                <a:cs typeface="楷体" panose="02010609060101010101" pitchFamily="49" charset="-122"/>
              </a:defRPr>
            </a:lvl1pPr>
          </a:lstStyle>
          <a:p>
            <a:pPr marL="0" lvl="0" algn="ctr"/>
            <a:r>
              <a:rPr lang="zh-CN" altLang="en-US" dirty="0"/>
              <a:t>南京农业大学</a:t>
            </a:r>
            <a:r>
              <a:rPr lang="en-US" altLang="zh-CN" dirty="0"/>
              <a:t>PPT</a:t>
            </a:r>
            <a:r>
              <a:rPr lang="zh-CN" altLang="en-US" dirty="0"/>
              <a:t>模板</a:t>
            </a:r>
          </a:p>
        </p:txBody>
      </p:sp>
      <p:sp>
        <p:nvSpPr>
          <p:cNvPr id="3" name="副标题 2"/>
          <p:cNvSpPr>
            <a:spLocks noGrp="1"/>
          </p:cNvSpPr>
          <p:nvPr>
            <p:ph type="subTitle" idx="1" hasCustomPrompt="1"/>
          </p:nvPr>
        </p:nvSpPr>
        <p:spPr>
          <a:xfrm>
            <a:off x="3012016" y="3148156"/>
            <a:ext cx="3125864" cy="470454"/>
          </a:xfrm>
        </p:spPr>
        <p:txBody>
          <a:bodyPr>
            <a:noAutofit/>
          </a:bodyPr>
          <a:lstStyle>
            <a:lvl1pPr marL="0" indent="0" algn="ctr">
              <a:buNone/>
              <a:defRPr sz="2100" b="1">
                <a:solidFill>
                  <a:schemeClr val="tx1">
                    <a:lumMod val="75000"/>
                    <a:lumOff val="25000"/>
                  </a:schemeClr>
                </a:solidFill>
                <a:latin typeface="楷体" panose="02010609060101010101" pitchFamily="49" charset="-122"/>
                <a:ea typeface="楷体" panose="02010609060101010101" pitchFamily="49" charset="-122"/>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zh-CN" altLang="en-US" dirty="0"/>
              <a:t>主讲人：</a:t>
            </a:r>
            <a:r>
              <a:rPr lang="en-US" altLang="zh-CN" dirty="0"/>
              <a:t>XXX</a:t>
            </a:r>
            <a:endParaRPr lang="zh-CN" altLang="en-US" dirty="0"/>
          </a:p>
        </p:txBody>
      </p:sp>
      <p:sp>
        <p:nvSpPr>
          <p:cNvPr id="4" name="日期占位符 3"/>
          <p:cNvSpPr>
            <a:spLocks noGrp="1"/>
          </p:cNvSpPr>
          <p:nvPr>
            <p:ph type="dt" sz="half" idx="10"/>
          </p:nvPr>
        </p:nvSpPr>
        <p:spPr/>
        <p:txBody>
          <a:bodyPr/>
          <a:lstStyle/>
          <a:p>
            <a:fld id="{33EABB51-9A36-4F37-98A8-9BBC3E0F719F}" type="datetimeFigureOut">
              <a:rPr lang="zh-CN" altLang="en-US" smtClean="0"/>
              <a:t>2023/7/12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360D713-F24E-41C8-B568-7358466C2A4A}" type="slidenum">
              <a:rPr lang="zh-CN" altLang="en-US" smtClean="0"/>
              <a:t>‹#›</a:t>
            </a:fld>
            <a:endParaRPr lang="zh-CN" altLang="en-US"/>
          </a:p>
        </p:txBody>
      </p:sp>
      <p:sp>
        <p:nvSpPr>
          <p:cNvPr id="8" name="Freeform 11"/>
          <p:cNvSpPr/>
          <p:nvPr/>
        </p:nvSpPr>
        <p:spPr bwMode="auto">
          <a:xfrm>
            <a:off x="-2166" y="4408124"/>
            <a:ext cx="9144000" cy="2449879"/>
          </a:xfrm>
          <a:custGeom>
            <a:avLst/>
            <a:gdLst>
              <a:gd name="T0" fmla="*/ 727 w 2079"/>
              <a:gd name="T1" fmla="*/ 77 h 481"/>
              <a:gd name="T2" fmla="*/ 700 w 2079"/>
              <a:gd name="T3" fmla="*/ 72 h 481"/>
              <a:gd name="T4" fmla="*/ 0 w 2079"/>
              <a:gd name="T5" fmla="*/ 109 h 481"/>
              <a:gd name="T6" fmla="*/ 0 w 2079"/>
              <a:gd name="T7" fmla="*/ 481 h 481"/>
              <a:gd name="T8" fmla="*/ 2079 w 2079"/>
              <a:gd name="T9" fmla="*/ 481 h 481"/>
              <a:gd name="T10" fmla="*/ 2079 w 2079"/>
              <a:gd name="T11" fmla="*/ 1 h 481"/>
              <a:gd name="T12" fmla="*/ 1356 w 2079"/>
              <a:gd name="T13" fmla="*/ 195 h 481"/>
              <a:gd name="T14" fmla="*/ 751 w 2079"/>
              <a:gd name="T15" fmla="*/ 82 h 481"/>
              <a:gd name="T16" fmla="*/ 765 w 2079"/>
              <a:gd name="T17" fmla="*/ 86 h 481"/>
              <a:gd name="T18" fmla="*/ 727 w 2079"/>
              <a:gd name="T19" fmla="*/ 77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79" h="481">
                <a:moveTo>
                  <a:pt x="727" y="77"/>
                </a:moveTo>
                <a:cubicBezTo>
                  <a:pt x="718" y="76"/>
                  <a:pt x="709" y="74"/>
                  <a:pt x="700" y="72"/>
                </a:cubicBezTo>
                <a:cubicBezTo>
                  <a:pt x="559" y="46"/>
                  <a:pt x="214" y="0"/>
                  <a:pt x="0" y="109"/>
                </a:cubicBezTo>
                <a:cubicBezTo>
                  <a:pt x="0" y="481"/>
                  <a:pt x="0" y="481"/>
                  <a:pt x="0" y="481"/>
                </a:cubicBezTo>
                <a:cubicBezTo>
                  <a:pt x="2079" y="481"/>
                  <a:pt x="2079" y="481"/>
                  <a:pt x="2079" y="481"/>
                </a:cubicBezTo>
                <a:cubicBezTo>
                  <a:pt x="2079" y="1"/>
                  <a:pt x="2079" y="1"/>
                  <a:pt x="2079" y="1"/>
                </a:cubicBezTo>
                <a:cubicBezTo>
                  <a:pt x="1977" y="107"/>
                  <a:pt x="1798" y="230"/>
                  <a:pt x="1356" y="195"/>
                </a:cubicBezTo>
                <a:cubicBezTo>
                  <a:pt x="1212" y="183"/>
                  <a:pt x="984" y="128"/>
                  <a:pt x="751" y="82"/>
                </a:cubicBezTo>
                <a:cubicBezTo>
                  <a:pt x="756" y="83"/>
                  <a:pt x="760" y="84"/>
                  <a:pt x="765" y="86"/>
                </a:cubicBezTo>
                <a:cubicBezTo>
                  <a:pt x="765" y="86"/>
                  <a:pt x="751" y="82"/>
                  <a:pt x="727" y="77"/>
                </a:cubicBezTo>
                <a:close/>
              </a:path>
            </a:pathLst>
          </a:custGeom>
          <a:gradFill flip="none" rotWithShape="1">
            <a:gsLst>
              <a:gs pos="100000">
                <a:srgbClr val="008E7D"/>
              </a:gs>
              <a:gs pos="30000">
                <a:schemeClr val="accent1"/>
              </a:gs>
            </a:gsLst>
            <a:lin ang="5700000" scaled="0"/>
            <a:tileRect/>
          </a:gradFill>
          <a:ln>
            <a:noFill/>
          </a:ln>
          <a:effectLst/>
        </p:spPr>
        <p:txBody>
          <a:bodyPr vert="horz" wrap="square" lIns="96435" tIns="48218" rIns="96435" bIns="48218" numCol="1" anchor="t" anchorCtr="0" compatLnSpc="1"/>
          <a:lstStyle/>
          <a:p>
            <a:endParaRPr lang="zh-CN" altLang="en-US" sz="1350">
              <a:ea typeface="楷体" panose="02010609060101010101" pitchFamily="49" charset="-122"/>
            </a:endParaRPr>
          </a:p>
        </p:txBody>
      </p:sp>
      <p:sp>
        <p:nvSpPr>
          <p:cNvPr id="9" name="Freeform 12"/>
          <p:cNvSpPr/>
          <p:nvPr/>
        </p:nvSpPr>
        <p:spPr bwMode="auto">
          <a:xfrm>
            <a:off x="4749838" y="3796442"/>
            <a:ext cx="4397669" cy="2009046"/>
          </a:xfrm>
          <a:custGeom>
            <a:avLst/>
            <a:gdLst>
              <a:gd name="T0" fmla="*/ 0 w 1057"/>
              <a:gd name="T1" fmla="*/ 273 h 417"/>
              <a:gd name="T2" fmla="*/ 1057 w 1057"/>
              <a:gd name="T3" fmla="*/ 116 h 417"/>
              <a:gd name="T4" fmla="*/ 1057 w 1057"/>
              <a:gd name="T5" fmla="*/ 0 h 417"/>
              <a:gd name="T6" fmla="*/ 0 w 1057"/>
              <a:gd name="T7" fmla="*/ 273 h 417"/>
            </a:gdLst>
            <a:ahLst/>
            <a:cxnLst>
              <a:cxn ang="0">
                <a:pos x="T0" y="T1"/>
              </a:cxn>
              <a:cxn ang="0">
                <a:pos x="T2" y="T3"/>
              </a:cxn>
              <a:cxn ang="0">
                <a:pos x="T4" y="T5"/>
              </a:cxn>
              <a:cxn ang="0">
                <a:pos x="T6" y="T7"/>
              </a:cxn>
            </a:cxnLst>
            <a:rect l="0" t="0" r="r" b="b"/>
            <a:pathLst>
              <a:path w="1057" h="417">
                <a:moveTo>
                  <a:pt x="0" y="273"/>
                </a:moveTo>
                <a:cubicBezTo>
                  <a:pt x="561" y="417"/>
                  <a:pt x="892" y="299"/>
                  <a:pt x="1057" y="116"/>
                </a:cubicBezTo>
                <a:cubicBezTo>
                  <a:pt x="1057" y="0"/>
                  <a:pt x="1057" y="0"/>
                  <a:pt x="1057" y="0"/>
                </a:cubicBezTo>
                <a:cubicBezTo>
                  <a:pt x="666" y="392"/>
                  <a:pt x="0" y="273"/>
                  <a:pt x="0" y="273"/>
                </a:cubicBezTo>
                <a:close/>
              </a:path>
            </a:pathLst>
          </a:custGeom>
          <a:solidFill>
            <a:schemeClr val="accent3"/>
          </a:solidFill>
          <a:ln>
            <a:noFill/>
          </a:ln>
        </p:spPr>
        <p:txBody>
          <a:bodyPr vert="horz" wrap="square" lIns="96435" tIns="48218" rIns="96435" bIns="48218" numCol="1" anchor="t" anchorCtr="0" compatLnSpc="1"/>
          <a:lstStyle/>
          <a:p>
            <a:endParaRPr lang="zh-CN" altLang="en-US" sz="1350">
              <a:ea typeface="楷体" panose="02010609060101010101" pitchFamily="49" charset="-122"/>
            </a:endParaRPr>
          </a:p>
        </p:txBody>
      </p:sp>
      <p:sp>
        <p:nvSpPr>
          <p:cNvPr id="10" name="Freeform 13"/>
          <p:cNvSpPr/>
          <p:nvPr/>
        </p:nvSpPr>
        <p:spPr bwMode="auto">
          <a:xfrm>
            <a:off x="1" y="4241569"/>
            <a:ext cx="3125864" cy="674422"/>
          </a:xfrm>
          <a:custGeom>
            <a:avLst/>
            <a:gdLst>
              <a:gd name="T0" fmla="*/ 0 w 751"/>
              <a:gd name="T1" fmla="*/ 85 h 140"/>
              <a:gd name="T2" fmla="*/ 0 w 751"/>
              <a:gd name="T3" fmla="*/ 101 h 140"/>
              <a:gd name="T4" fmla="*/ 0 w 751"/>
              <a:gd name="T5" fmla="*/ 140 h 140"/>
              <a:gd name="T6" fmla="*/ 700 w 751"/>
              <a:gd name="T7" fmla="*/ 103 h 140"/>
              <a:gd name="T8" fmla="*/ 727 w 751"/>
              <a:gd name="T9" fmla="*/ 108 h 140"/>
              <a:gd name="T10" fmla="*/ 751 w 751"/>
              <a:gd name="T11" fmla="*/ 113 h 140"/>
              <a:gd name="T12" fmla="*/ 0 w 751"/>
              <a:gd name="T13" fmla="*/ 85 h 140"/>
            </a:gdLst>
            <a:ahLst/>
            <a:cxnLst>
              <a:cxn ang="0">
                <a:pos x="T0" y="T1"/>
              </a:cxn>
              <a:cxn ang="0">
                <a:pos x="T2" y="T3"/>
              </a:cxn>
              <a:cxn ang="0">
                <a:pos x="T4" y="T5"/>
              </a:cxn>
              <a:cxn ang="0">
                <a:pos x="T6" y="T7"/>
              </a:cxn>
              <a:cxn ang="0">
                <a:pos x="T8" y="T9"/>
              </a:cxn>
              <a:cxn ang="0">
                <a:pos x="T10" y="T11"/>
              </a:cxn>
              <a:cxn ang="0">
                <a:pos x="T12" y="T13"/>
              </a:cxn>
            </a:cxnLst>
            <a:rect l="0" t="0" r="r" b="b"/>
            <a:pathLst>
              <a:path w="751" h="140">
                <a:moveTo>
                  <a:pt x="0" y="85"/>
                </a:moveTo>
                <a:cubicBezTo>
                  <a:pt x="0" y="101"/>
                  <a:pt x="0" y="101"/>
                  <a:pt x="0" y="101"/>
                </a:cubicBezTo>
                <a:cubicBezTo>
                  <a:pt x="0" y="140"/>
                  <a:pt x="0" y="140"/>
                  <a:pt x="0" y="140"/>
                </a:cubicBezTo>
                <a:cubicBezTo>
                  <a:pt x="214" y="31"/>
                  <a:pt x="559" y="77"/>
                  <a:pt x="700" y="103"/>
                </a:cubicBezTo>
                <a:cubicBezTo>
                  <a:pt x="710" y="105"/>
                  <a:pt x="719" y="107"/>
                  <a:pt x="727" y="108"/>
                </a:cubicBezTo>
                <a:cubicBezTo>
                  <a:pt x="735" y="110"/>
                  <a:pt x="743" y="112"/>
                  <a:pt x="751" y="113"/>
                </a:cubicBezTo>
                <a:cubicBezTo>
                  <a:pt x="310" y="0"/>
                  <a:pt x="97" y="40"/>
                  <a:pt x="0" y="85"/>
                </a:cubicBezTo>
                <a:close/>
              </a:path>
            </a:pathLst>
          </a:custGeom>
          <a:solidFill>
            <a:schemeClr val="accent3"/>
          </a:solidFill>
          <a:ln>
            <a:noFill/>
          </a:ln>
        </p:spPr>
        <p:txBody>
          <a:bodyPr vert="horz" wrap="square" lIns="96435" tIns="48218" rIns="96435" bIns="48218" numCol="1" anchor="t" anchorCtr="0" compatLnSpc="1"/>
          <a:lstStyle/>
          <a:p>
            <a:endParaRPr lang="zh-CN" altLang="en-US" sz="1350">
              <a:ea typeface="楷体" panose="02010609060101010101" pitchFamily="49" charset="-122"/>
            </a:endParaRPr>
          </a:p>
        </p:txBody>
      </p:sp>
      <p:pic>
        <p:nvPicPr>
          <p:cNvPr id="16" name="图片 15" hidden="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9655" y="317787"/>
            <a:ext cx="2953838" cy="986382"/>
          </a:xfrm>
          <a:prstGeom prst="rect">
            <a:avLst/>
          </a:prstGeom>
        </p:spPr>
      </p:pic>
      <p:pic>
        <p:nvPicPr>
          <p:cNvPr id="18" name="图片 17"/>
          <p:cNvPicPr>
            <a:picLocks noChangeAspect="1"/>
          </p:cNvPicPr>
          <p:nvPr/>
        </p:nvPicPr>
        <p:blipFill>
          <a:blip r:embed="rId4" cstate="print">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669725" y="5538954"/>
            <a:ext cx="1351262" cy="1013447"/>
          </a:xfrm>
          <a:prstGeom prst="rect">
            <a:avLst/>
          </a:prstGeom>
        </p:spPr>
      </p:pic>
      <p:pic>
        <p:nvPicPr>
          <p:cNvPr id="12" name="图片 11"/>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369656" y="334513"/>
            <a:ext cx="3008465" cy="986382"/>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目录页">
    <p:spTree>
      <p:nvGrpSpPr>
        <p:cNvPr id="1" name=""/>
        <p:cNvGrpSpPr/>
        <p:nvPr/>
      </p:nvGrpSpPr>
      <p:grpSpPr>
        <a:xfrm>
          <a:off x="0" y="0"/>
          <a:ext cx="0" cy="0"/>
          <a:chOff x="0" y="0"/>
          <a:chExt cx="0" cy="0"/>
        </a:xfrm>
      </p:grpSpPr>
      <p:sp>
        <p:nvSpPr>
          <p:cNvPr id="23" name="任意多边形: 形状 22"/>
          <p:cNvSpPr/>
          <p:nvPr/>
        </p:nvSpPr>
        <p:spPr>
          <a:xfrm>
            <a:off x="1" y="1"/>
            <a:ext cx="6646334" cy="4402666"/>
          </a:xfrm>
          <a:custGeom>
            <a:avLst/>
            <a:gdLst>
              <a:gd name="connsiteX0" fmla="*/ 0 w 8543600"/>
              <a:gd name="connsiteY0" fmla="*/ 0 h 4304603"/>
              <a:gd name="connsiteX1" fmla="*/ 8543600 w 8543600"/>
              <a:gd name="connsiteY1" fmla="*/ 0 h 4304603"/>
              <a:gd name="connsiteX2" fmla="*/ 8467895 w 8543600"/>
              <a:gd name="connsiteY2" fmla="*/ 5899 h 4304603"/>
              <a:gd name="connsiteX3" fmla="*/ 3788885 w 8543600"/>
              <a:gd name="connsiteY3" fmla="*/ 1608659 h 4304603"/>
              <a:gd name="connsiteX4" fmla="*/ 64802 w 8543600"/>
              <a:gd name="connsiteY4" fmla="*/ 4235479 h 4304603"/>
              <a:gd name="connsiteX5" fmla="*/ 0 w 8543600"/>
              <a:gd name="connsiteY5" fmla="*/ 4304603 h 4304603"/>
              <a:gd name="connsiteX6" fmla="*/ 0 w 8543600"/>
              <a:gd name="connsiteY6" fmla="*/ 0 h 4304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43600" h="4304603">
                <a:moveTo>
                  <a:pt x="0" y="0"/>
                </a:moveTo>
                <a:lnTo>
                  <a:pt x="8543600" y="0"/>
                </a:lnTo>
                <a:lnTo>
                  <a:pt x="8467895" y="5899"/>
                </a:lnTo>
                <a:cubicBezTo>
                  <a:pt x="7272596" y="120546"/>
                  <a:pt x="5562905" y="683095"/>
                  <a:pt x="3788885" y="1608659"/>
                </a:cubicBezTo>
                <a:cubicBezTo>
                  <a:pt x="2201605" y="2436795"/>
                  <a:pt x="882146" y="3388944"/>
                  <a:pt x="64802" y="4235479"/>
                </a:cubicBezTo>
                <a:lnTo>
                  <a:pt x="0" y="4304603"/>
                </a:lnTo>
                <a:lnTo>
                  <a:pt x="0" y="0"/>
                </a:lnTo>
                <a:close/>
              </a:path>
            </a:pathLst>
          </a:custGeom>
          <a:solidFill>
            <a:schemeClr val="accent5">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ea typeface="楷体" panose="02010609060101010101" pitchFamily="49" charset="-122"/>
            </a:endParaRPr>
          </a:p>
        </p:txBody>
      </p:sp>
      <p:sp>
        <p:nvSpPr>
          <p:cNvPr id="20" name="任意多边形: 形状 19"/>
          <p:cNvSpPr/>
          <p:nvPr/>
        </p:nvSpPr>
        <p:spPr>
          <a:xfrm>
            <a:off x="0" y="4"/>
            <a:ext cx="6407700" cy="4304603"/>
          </a:xfrm>
          <a:custGeom>
            <a:avLst/>
            <a:gdLst>
              <a:gd name="connsiteX0" fmla="*/ 0 w 8543600"/>
              <a:gd name="connsiteY0" fmla="*/ 0 h 4304603"/>
              <a:gd name="connsiteX1" fmla="*/ 8543600 w 8543600"/>
              <a:gd name="connsiteY1" fmla="*/ 0 h 4304603"/>
              <a:gd name="connsiteX2" fmla="*/ 8467895 w 8543600"/>
              <a:gd name="connsiteY2" fmla="*/ 5899 h 4304603"/>
              <a:gd name="connsiteX3" fmla="*/ 3788885 w 8543600"/>
              <a:gd name="connsiteY3" fmla="*/ 1608659 h 4304603"/>
              <a:gd name="connsiteX4" fmla="*/ 64802 w 8543600"/>
              <a:gd name="connsiteY4" fmla="*/ 4235479 h 4304603"/>
              <a:gd name="connsiteX5" fmla="*/ 0 w 8543600"/>
              <a:gd name="connsiteY5" fmla="*/ 4304603 h 4304603"/>
              <a:gd name="connsiteX6" fmla="*/ 0 w 8543600"/>
              <a:gd name="connsiteY6" fmla="*/ 0 h 4304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43600" h="4304603">
                <a:moveTo>
                  <a:pt x="0" y="0"/>
                </a:moveTo>
                <a:lnTo>
                  <a:pt x="8543600" y="0"/>
                </a:lnTo>
                <a:lnTo>
                  <a:pt x="8467895" y="5899"/>
                </a:lnTo>
                <a:cubicBezTo>
                  <a:pt x="7272596" y="120546"/>
                  <a:pt x="5562905" y="683095"/>
                  <a:pt x="3788885" y="1608659"/>
                </a:cubicBezTo>
                <a:cubicBezTo>
                  <a:pt x="2201605" y="2436795"/>
                  <a:pt x="882146" y="3388944"/>
                  <a:pt x="64802" y="4235479"/>
                </a:cubicBezTo>
                <a:lnTo>
                  <a:pt x="0" y="4304603"/>
                </a:lnTo>
                <a:lnTo>
                  <a:pt x="0" y="0"/>
                </a:lnTo>
                <a:close/>
              </a:path>
            </a:pathLst>
          </a:custGeom>
          <a:gradFill>
            <a:gsLst>
              <a:gs pos="100000">
                <a:srgbClr val="008E7D"/>
              </a:gs>
              <a:gs pos="6000">
                <a:schemeClr val="accent1"/>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ea typeface="楷体" panose="02010609060101010101" pitchFamily="49" charset="-122"/>
            </a:endParaRPr>
          </a:p>
        </p:txBody>
      </p:sp>
      <p:sp>
        <p:nvSpPr>
          <p:cNvPr id="12" name="TextBox 28"/>
          <p:cNvSpPr txBox="1"/>
          <p:nvPr/>
        </p:nvSpPr>
        <p:spPr>
          <a:xfrm>
            <a:off x="539038" y="703459"/>
            <a:ext cx="1399742" cy="784830"/>
          </a:xfrm>
          <a:prstGeom prst="rect">
            <a:avLst/>
          </a:prstGeom>
          <a:noFill/>
        </p:spPr>
        <p:txBody>
          <a:bodyPr wrap="none" rtlCol="0">
            <a:spAutoFit/>
          </a:bodyPr>
          <a:lstStyle/>
          <a:p>
            <a:pPr algn="ctr"/>
            <a:r>
              <a:rPr lang="zh-CN" altLang="en-US" sz="4500" b="1" spc="225" dirty="0">
                <a:solidFill>
                  <a:schemeClr val="accent5"/>
                </a:solidFill>
                <a:latin typeface="楷体" panose="02010609060101010101" pitchFamily="49" charset="-122"/>
                <a:ea typeface="楷体" panose="02010609060101010101" pitchFamily="49" charset="-122"/>
                <a:cs typeface="+mn-ea"/>
                <a:sym typeface="Source Han Sans SC"/>
              </a:rPr>
              <a:t>目录</a:t>
            </a:r>
          </a:p>
        </p:txBody>
      </p:sp>
      <p:sp>
        <p:nvSpPr>
          <p:cNvPr id="57" name="TextBox 28"/>
          <p:cNvSpPr txBox="1"/>
          <p:nvPr/>
        </p:nvSpPr>
        <p:spPr>
          <a:xfrm>
            <a:off x="574304" y="1596545"/>
            <a:ext cx="1329211" cy="300082"/>
          </a:xfrm>
          <a:prstGeom prst="rect">
            <a:avLst/>
          </a:prstGeom>
          <a:noFill/>
        </p:spPr>
        <p:txBody>
          <a:bodyPr wrap="none" rtlCol="0">
            <a:spAutoFit/>
          </a:bodyPr>
          <a:lstStyle/>
          <a:p>
            <a:pPr algn="ctr"/>
            <a:r>
              <a:rPr lang="en-US" altLang="zh-CN" sz="1350" b="1" spc="225" dirty="0">
                <a:solidFill>
                  <a:schemeClr val="accent5"/>
                </a:solidFill>
                <a:latin typeface="Arial Black" panose="020B0A04020102020204" pitchFamily="34" charset="0"/>
                <a:ea typeface="楷体" panose="02010609060101010101" pitchFamily="49" charset="-122"/>
                <a:cs typeface="+mn-ea"/>
                <a:sym typeface="Source Han Sans SC"/>
              </a:rPr>
              <a:t>CONTENT</a:t>
            </a:r>
            <a:endParaRPr lang="zh-CN" altLang="en-US" sz="1350" b="1" spc="225" dirty="0">
              <a:solidFill>
                <a:schemeClr val="accent5"/>
              </a:solidFill>
              <a:latin typeface="Arial Black" panose="020B0A04020102020204" pitchFamily="34" charset="0"/>
              <a:ea typeface="楷体" panose="02010609060101010101" pitchFamily="49" charset="-122"/>
              <a:cs typeface="+mn-ea"/>
              <a:sym typeface="Source Han Sans SC"/>
            </a:endParaRPr>
          </a:p>
        </p:txBody>
      </p:sp>
      <p:pic>
        <p:nvPicPr>
          <p:cNvPr id="58" name="图片 5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8468" y="5286671"/>
            <a:ext cx="2802467" cy="1577772"/>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过渡页">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3EABB51-9A36-4F37-98A8-9BBC3E0F719F}" type="datetimeFigureOut">
              <a:rPr lang="zh-CN" altLang="en-US" smtClean="0"/>
              <a:t>2023/7/12</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D360D713-F24E-41C8-B568-7358466C2A4A}" type="slidenum">
              <a:rPr lang="zh-CN" altLang="en-US" smtClean="0"/>
              <a:t>‹#›</a:t>
            </a:fld>
            <a:endParaRPr lang="zh-CN" altLang="en-US"/>
          </a:p>
        </p:txBody>
      </p:sp>
      <p:sp>
        <p:nvSpPr>
          <p:cNvPr id="5" name="Freeform 6"/>
          <p:cNvSpPr/>
          <p:nvPr/>
        </p:nvSpPr>
        <p:spPr bwMode="auto">
          <a:xfrm>
            <a:off x="-7840" y="5773370"/>
            <a:ext cx="9151841" cy="1382364"/>
          </a:xfrm>
          <a:custGeom>
            <a:avLst/>
            <a:gdLst>
              <a:gd name="T0" fmla="*/ 0 w 5734"/>
              <a:gd name="T1" fmla="*/ 0 h 931"/>
              <a:gd name="T2" fmla="*/ 167 w 5734"/>
              <a:gd name="T3" fmla="*/ 73 h 931"/>
              <a:gd name="T4" fmla="*/ 340 w 5734"/>
              <a:gd name="T5" fmla="*/ 143 h 931"/>
              <a:gd name="T6" fmla="*/ 522 w 5734"/>
              <a:gd name="T7" fmla="*/ 206 h 931"/>
              <a:gd name="T8" fmla="*/ 711 w 5734"/>
              <a:gd name="T9" fmla="*/ 266 h 931"/>
              <a:gd name="T10" fmla="*/ 907 w 5734"/>
              <a:gd name="T11" fmla="*/ 320 h 931"/>
              <a:gd name="T12" fmla="*/ 1109 w 5734"/>
              <a:gd name="T13" fmla="*/ 369 h 931"/>
              <a:gd name="T14" fmla="*/ 1315 w 5734"/>
              <a:gd name="T15" fmla="*/ 415 h 931"/>
              <a:gd name="T16" fmla="*/ 1529 w 5734"/>
              <a:gd name="T17" fmla="*/ 455 h 931"/>
              <a:gd name="T18" fmla="*/ 1746 w 5734"/>
              <a:gd name="T19" fmla="*/ 490 h 931"/>
              <a:gd name="T20" fmla="*/ 1966 w 5734"/>
              <a:gd name="T21" fmla="*/ 520 h 931"/>
              <a:gd name="T22" fmla="*/ 2189 w 5734"/>
              <a:gd name="T23" fmla="*/ 544 h 931"/>
              <a:gd name="T24" fmla="*/ 2416 w 5734"/>
              <a:gd name="T25" fmla="*/ 563 h 931"/>
              <a:gd name="T26" fmla="*/ 2644 w 5734"/>
              <a:gd name="T27" fmla="*/ 579 h 931"/>
              <a:gd name="T28" fmla="*/ 2873 w 5734"/>
              <a:gd name="T29" fmla="*/ 588 h 931"/>
              <a:gd name="T30" fmla="*/ 3104 w 5734"/>
              <a:gd name="T31" fmla="*/ 593 h 931"/>
              <a:gd name="T32" fmla="*/ 3336 w 5734"/>
              <a:gd name="T33" fmla="*/ 591 h 931"/>
              <a:gd name="T34" fmla="*/ 3567 w 5734"/>
              <a:gd name="T35" fmla="*/ 586 h 931"/>
              <a:gd name="T36" fmla="*/ 3798 w 5734"/>
              <a:gd name="T37" fmla="*/ 576 h 931"/>
              <a:gd name="T38" fmla="*/ 4025 w 5734"/>
              <a:gd name="T39" fmla="*/ 560 h 931"/>
              <a:gd name="T40" fmla="*/ 4253 w 5734"/>
              <a:gd name="T41" fmla="*/ 539 h 931"/>
              <a:gd name="T42" fmla="*/ 4477 w 5734"/>
              <a:gd name="T43" fmla="*/ 511 h 931"/>
              <a:gd name="T44" fmla="*/ 4698 w 5734"/>
              <a:gd name="T45" fmla="*/ 479 h 931"/>
              <a:gd name="T46" fmla="*/ 4915 w 5734"/>
              <a:gd name="T47" fmla="*/ 443 h 931"/>
              <a:gd name="T48" fmla="*/ 5127 w 5734"/>
              <a:gd name="T49" fmla="*/ 401 h 931"/>
              <a:gd name="T50" fmla="*/ 5335 w 5734"/>
              <a:gd name="T51" fmla="*/ 352 h 931"/>
              <a:gd name="T52" fmla="*/ 5538 w 5734"/>
              <a:gd name="T53" fmla="*/ 299 h 931"/>
              <a:gd name="T54" fmla="*/ 5734 w 5734"/>
              <a:gd name="T55" fmla="*/ 240 h 931"/>
              <a:gd name="T56" fmla="*/ 5734 w 5734"/>
              <a:gd name="T57" fmla="*/ 931 h 931"/>
              <a:gd name="T58" fmla="*/ 0 w 5734"/>
              <a:gd name="T59" fmla="*/ 931 h 931"/>
              <a:gd name="T60" fmla="*/ 0 w 5734"/>
              <a:gd name="T61" fmla="*/ 0 h 9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734" h="931">
                <a:moveTo>
                  <a:pt x="0" y="0"/>
                </a:moveTo>
                <a:lnTo>
                  <a:pt x="167" y="73"/>
                </a:lnTo>
                <a:lnTo>
                  <a:pt x="340" y="143"/>
                </a:lnTo>
                <a:lnTo>
                  <a:pt x="522" y="206"/>
                </a:lnTo>
                <a:lnTo>
                  <a:pt x="711" y="266"/>
                </a:lnTo>
                <a:lnTo>
                  <a:pt x="907" y="320"/>
                </a:lnTo>
                <a:lnTo>
                  <a:pt x="1109" y="369"/>
                </a:lnTo>
                <a:lnTo>
                  <a:pt x="1315" y="415"/>
                </a:lnTo>
                <a:lnTo>
                  <a:pt x="1529" y="455"/>
                </a:lnTo>
                <a:lnTo>
                  <a:pt x="1746" y="490"/>
                </a:lnTo>
                <a:lnTo>
                  <a:pt x="1966" y="520"/>
                </a:lnTo>
                <a:lnTo>
                  <a:pt x="2189" y="544"/>
                </a:lnTo>
                <a:lnTo>
                  <a:pt x="2416" y="563"/>
                </a:lnTo>
                <a:lnTo>
                  <a:pt x="2644" y="579"/>
                </a:lnTo>
                <a:lnTo>
                  <a:pt x="2873" y="588"/>
                </a:lnTo>
                <a:lnTo>
                  <a:pt x="3104" y="593"/>
                </a:lnTo>
                <a:lnTo>
                  <a:pt x="3336" y="591"/>
                </a:lnTo>
                <a:lnTo>
                  <a:pt x="3567" y="586"/>
                </a:lnTo>
                <a:lnTo>
                  <a:pt x="3798" y="576"/>
                </a:lnTo>
                <a:lnTo>
                  <a:pt x="4025" y="560"/>
                </a:lnTo>
                <a:lnTo>
                  <a:pt x="4253" y="539"/>
                </a:lnTo>
                <a:lnTo>
                  <a:pt x="4477" y="511"/>
                </a:lnTo>
                <a:lnTo>
                  <a:pt x="4698" y="479"/>
                </a:lnTo>
                <a:lnTo>
                  <a:pt x="4915" y="443"/>
                </a:lnTo>
                <a:lnTo>
                  <a:pt x="5127" y="401"/>
                </a:lnTo>
                <a:lnTo>
                  <a:pt x="5335" y="352"/>
                </a:lnTo>
                <a:lnTo>
                  <a:pt x="5538" y="299"/>
                </a:lnTo>
                <a:lnTo>
                  <a:pt x="5734" y="240"/>
                </a:lnTo>
                <a:lnTo>
                  <a:pt x="5734" y="931"/>
                </a:lnTo>
                <a:lnTo>
                  <a:pt x="0" y="931"/>
                </a:lnTo>
                <a:lnTo>
                  <a:pt x="0" y="0"/>
                </a:lnTo>
                <a:close/>
              </a:path>
            </a:pathLst>
          </a:custGeom>
          <a:solidFill>
            <a:schemeClr val="accent2">
              <a:lumMod val="40000"/>
              <a:lumOff val="60000"/>
            </a:schemeClr>
          </a:solidFill>
          <a:ln w="0">
            <a:noFill/>
            <a:prstDash val="solid"/>
            <a:round/>
          </a:ln>
        </p:spPr>
        <p:txBody>
          <a:bodyPr vert="horz" wrap="square" lIns="96430" tIns="48215" rIns="96430" bIns="48215" numCol="1" anchor="t" anchorCtr="0" compatLnSpc="1"/>
          <a:lstStyle/>
          <a:p>
            <a:endParaRPr lang="zh-CN" altLang="en-US" sz="1350">
              <a:latin typeface="Arial" panose="020B0604020202020204" pitchFamily="34" charset="0"/>
              <a:ea typeface="楷体" panose="02010609060101010101" pitchFamily="49" charset="-122"/>
              <a:sym typeface="Arial" panose="020B0604020202020204" pitchFamily="34" charset="0"/>
            </a:endParaRPr>
          </a:p>
        </p:txBody>
      </p:sp>
      <p:sp>
        <p:nvSpPr>
          <p:cNvPr id="6" name="Freeform 7"/>
          <p:cNvSpPr/>
          <p:nvPr/>
        </p:nvSpPr>
        <p:spPr bwMode="auto">
          <a:xfrm>
            <a:off x="-7840" y="6105620"/>
            <a:ext cx="9151841" cy="1067584"/>
          </a:xfrm>
          <a:custGeom>
            <a:avLst/>
            <a:gdLst>
              <a:gd name="T0" fmla="*/ 5734 w 5734"/>
              <a:gd name="T1" fmla="*/ 0 h 719"/>
              <a:gd name="T2" fmla="*/ 5734 w 5734"/>
              <a:gd name="T3" fmla="*/ 719 h 719"/>
              <a:gd name="T4" fmla="*/ 0 w 5734"/>
              <a:gd name="T5" fmla="*/ 719 h 719"/>
              <a:gd name="T6" fmla="*/ 0 w 5734"/>
              <a:gd name="T7" fmla="*/ 71 h 719"/>
              <a:gd name="T8" fmla="*/ 230 w 5734"/>
              <a:gd name="T9" fmla="*/ 131 h 719"/>
              <a:gd name="T10" fmla="*/ 459 w 5734"/>
              <a:gd name="T11" fmla="*/ 185 h 719"/>
              <a:gd name="T12" fmla="*/ 690 w 5734"/>
              <a:gd name="T13" fmla="*/ 236 h 719"/>
              <a:gd name="T14" fmla="*/ 921 w 5734"/>
              <a:gd name="T15" fmla="*/ 281 h 719"/>
              <a:gd name="T16" fmla="*/ 1154 w 5734"/>
              <a:gd name="T17" fmla="*/ 323 h 719"/>
              <a:gd name="T18" fmla="*/ 1389 w 5734"/>
              <a:gd name="T19" fmla="*/ 358 h 719"/>
              <a:gd name="T20" fmla="*/ 1627 w 5734"/>
              <a:gd name="T21" fmla="*/ 390 h 719"/>
              <a:gd name="T22" fmla="*/ 1865 w 5734"/>
              <a:gd name="T23" fmla="*/ 416 h 719"/>
              <a:gd name="T24" fmla="*/ 2105 w 5734"/>
              <a:gd name="T25" fmla="*/ 435 h 719"/>
              <a:gd name="T26" fmla="*/ 2348 w 5734"/>
              <a:gd name="T27" fmla="*/ 449 h 719"/>
              <a:gd name="T28" fmla="*/ 2593 w 5734"/>
              <a:gd name="T29" fmla="*/ 456 h 719"/>
              <a:gd name="T30" fmla="*/ 2842 w 5734"/>
              <a:gd name="T31" fmla="*/ 456 h 719"/>
              <a:gd name="T32" fmla="*/ 3094 w 5734"/>
              <a:gd name="T33" fmla="*/ 451 h 719"/>
              <a:gd name="T34" fmla="*/ 3348 w 5734"/>
              <a:gd name="T35" fmla="*/ 439 h 719"/>
              <a:gd name="T36" fmla="*/ 3605 w 5734"/>
              <a:gd name="T37" fmla="*/ 420 h 719"/>
              <a:gd name="T38" fmla="*/ 3868 w 5734"/>
              <a:gd name="T39" fmla="*/ 393 h 719"/>
              <a:gd name="T40" fmla="*/ 4132 w 5734"/>
              <a:gd name="T41" fmla="*/ 358 h 719"/>
              <a:gd name="T42" fmla="*/ 4402 w 5734"/>
              <a:gd name="T43" fmla="*/ 316 h 719"/>
              <a:gd name="T44" fmla="*/ 4675 w 5734"/>
              <a:gd name="T45" fmla="*/ 266 h 719"/>
              <a:gd name="T46" fmla="*/ 4953 w 5734"/>
              <a:gd name="T47" fmla="*/ 208 h 719"/>
              <a:gd name="T48" fmla="*/ 5235 w 5734"/>
              <a:gd name="T49" fmla="*/ 141 h 719"/>
              <a:gd name="T50" fmla="*/ 5349 w 5734"/>
              <a:gd name="T51" fmla="*/ 113 h 719"/>
              <a:gd name="T52" fmla="*/ 5456 w 5734"/>
              <a:gd name="T53" fmla="*/ 85 h 719"/>
              <a:gd name="T54" fmla="*/ 5556 w 5734"/>
              <a:gd name="T55" fmla="*/ 57 h 719"/>
              <a:gd name="T56" fmla="*/ 5648 w 5734"/>
              <a:gd name="T57" fmla="*/ 29 h 719"/>
              <a:gd name="T58" fmla="*/ 5734 w 5734"/>
              <a:gd name="T59"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734" h="719">
                <a:moveTo>
                  <a:pt x="5734" y="0"/>
                </a:moveTo>
                <a:lnTo>
                  <a:pt x="5734" y="719"/>
                </a:lnTo>
                <a:lnTo>
                  <a:pt x="0" y="719"/>
                </a:lnTo>
                <a:lnTo>
                  <a:pt x="0" y="71"/>
                </a:lnTo>
                <a:lnTo>
                  <a:pt x="230" y="131"/>
                </a:lnTo>
                <a:lnTo>
                  <a:pt x="459" y="185"/>
                </a:lnTo>
                <a:lnTo>
                  <a:pt x="690" y="236"/>
                </a:lnTo>
                <a:lnTo>
                  <a:pt x="921" y="281"/>
                </a:lnTo>
                <a:lnTo>
                  <a:pt x="1154" y="323"/>
                </a:lnTo>
                <a:lnTo>
                  <a:pt x="1389" y="358"/>
                </a:lnTo>
                <a:lnTo>
                  <a:pt x="1627" y="390"/>
                </a:lnTo>
                <a:lnTo>
                  <a:pt x="1865" y="416"/>
                </a:lnTo>
                <a:lnTo>
                  <a:pt x="2105" y="435"/>
                </a:lnTo>
                <a:lnTo>
                  <a:pt x="2348" y="449"/>
                </a:lnTo>
                <a:lnTo>
                  <a:pt x="2593" y="456"/>
                </a:lnTo>
                <a:lnTo>
                  <a:pt x="2842" y="456"/>
                </a:lnTo>
                <a:lnTo>
                  <a:pt x="3094" y="451"/>
                </a:lnTo>
                <a:lnTo>
                  <a:pt x="3348" y="439"/>
                </a:lnTo>
                <a:lnTo>
                  <a:pt x="3605" y="420"/>
                </a:lnTo>
                <a:lnTo>
                  <a:pt x="3868" y="393"/>
                </a:lnTo>
                <a:lnTo>
                  <a:pt x="4132" y="358"/>
                </a:lnTo>
                <a:lnTo>
                  <a:pt x="4402" y="316"/>
                </a:lnTo>
                <a:lnTo>
                  <a:pt x="4675" y="266"/>
                </a:lnTo>
                <a:lnTo>
                  <a:pt x="4953" y="208"/>
                </a:lnTo>
                <a:lnTo>
                  <a:pt x="5235" y="141"/>
                </a:lnTo>
                <a:lnTo>
                  <a:pt x="5349" y="113"/>
                </a:lnTo>
                <a:lnTo>
                  <a:pt x="5456" y="85"/>
                </a:lnTo>
                <a:lnTo>
                  <a:pt x="5556" y="57"/>
                </a:lnTo>
                <a:lnTo>
                  <a:pt x="5648" y="29"/>
                </a:lnTo>
                <a:lnTo>
                  <a:pt x="5734" y="0"/>
                </a:lnTo>
                <a:close/>
              </a:path>
            </a:pathLst>
          </a:custGeom>
          <a:gradFill flip="none" rotWithShape="1">
            <a:gsLst>
              <a:gs pos="23000">
                <a:schemeClr val="accent1"/>
              </a:gs>
              <a:gs pos="50000">
                <a:srgbClr val="008E7D"/>
              </a:gs>
              <a:gs pos="84000">
                <a:schemeClr val="accent1"/>
              </a:gs>
            </a:gsLst>
            <a:lin ang="0" scaled="0"/>
            <a:tileRect/>
          </a:gradFill>
          <a:ln w="0">
            <a:noFill/>
            <a:prstDash val="solid"/>
            <a:round/>
          </a:ln>
        </p:spPr>
        <p:txBody>
          <a:bodyPr vert="horz" wrap="square" lIns="96430" tIns="48215" rIns="96430" bIns="48215" numCol="1" anchor="t" anchorCtr="0" compatLnSpc="1"/>
          <a:lstStyle/>
          <a:p>
            <a:endParaRPr lang="zh-CN" altLang="en-US" sz="1350">
              <a:latin typeface="Arial" panose="020B0604020202020204" pitchFamily="34" charset="0"/>
              <a:ea typeface="楷体" panose="02010609060101010101" pitchFamily="49" charset="-122"/>
              <a:sym typeface="Arial" panose="020B0604020202020204" pitchFamily="34" charset="0"/>
            </a:endParaRPr>
          </a:p>
        </p:txBody>
      </p:sp>
      <p:cxnSp>
        <p:nvCxnSpPr>
          <p:cNvPr id="9" name="直接连接符 8"/>
          <p:cNvCxnSpPr/>
          <p:nvPr/>
        </p:nvCxnSpPr>
        <p:spPr>
          <a:xfrm>
            <a:off x="3415391" y="2184662"/>
            <a:ext cx="0" cy="233275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0" name="标题 9"/>
          <p:cNvSpPr>
            <a:spLocks noGrp="1"/>
          </p:cNvSpPr>
          <p:nvPr>
            <p:ph type="title" hasCustomPrompt="1"/>
          </p:nvPr>
        </p:nvSpPr>
        <p:spPr>
          <a:xfrm>
            <a:off x="3760714" y="3101742"/>
            <a:ext cx="4754635" cy="498598"/>
          </a:xfrm>
        </p:spPr>
        <p:txBody>
          <a:bodyPr wrap="square" lIns="0" tIns="0" rIns="0" bIns="0">
            <a:spAutoFit/>
          </a:bodyPr>
          <a:lstStyle>
            <a:lvl1pPr>
              <a:defRPr lang="zh-CN" altLang="en-US" sz="3600" b="1">
                <a:solidFill>
                  <a:schemeClr val="accent4"/>
                </a:solidFill>
                <a:latin typeface="Arial" panose="020B0604020202020204" pitchFamily="34" charset="0"/>
                <a:ea typeface="楷体" panose="02010609060101010101" pitchFamily="49" charset="-122"/>
                <a:cs typeface="+mn-ea"/>
              </a:defRPr>
            </a:lvl1pPr>
          </a:lstStyle>
          <a:p>
            <a:pPr marL="0" lvl="0"/>
            <a:r>
              <a:rPr lang="zh-CN" altLang="en-US" dirty="0"/>
              <a:t>单击此处编辑章节标题</a:t>
            </a:r>
          </a:p>
        </p:txBody>
      </p:sp>
      <p:pic>
        <p:nvPicPr>
          <p:cNvPr id="12" name="图片 11" hidden="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29498" y="304799"/>
            <a:ext cx="2231195" cy="745068"/>
          </a:xfrm>
          <a:prstGeom prst="rect">
            <a:avLst/>
          </a:prstGeom>
        </p:spPr>
      </p:pic>
      <p:pic>
        <p:nvPicPr>
          <p:cNvPr id="11" name="图片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44720" y="284421"/>
            <a:ext cx="2272457" cy="745068"/>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1_过渡页">
    <p:spTree>
      <p:nvGrpSpPr>
        <p:cNvPr id="1" name=""/>
        <p:cNvGrpSpPr/>
        <p:nvPr/>
      </p:nvGrpSpPr>
      <p:grpSpPr>
        <a:xfrm>
          <a:off x="0" y="0"/>
          <a:ext cx="0" cy="0"/>
          <a:chOff x="0" y="0"/>
          <a:chExt cx="0" cy="0"/>
        </a:xfrm>
      </p:grpSpPr>
      <p:pic>
        <p:nvPicPr>
          <p:cNvPr id="14" name="图片 13"/>
          <p:cNvPicPr>
            <a:picLocks noChangeAspect="1"/>
          </p:cNvPicPr>
          <p:nvPr/>
        </p:nvPicPr>
        <p:blipFill rotWithShape="1">
          <a:blip r:embed="rId2">
            <a:extLst>
              <a:ext uri="{28A0092B-C50C-407E-A947-70E740481C1C}">
                <a14:useLocalDpi xmlns:a14="http://schemas.microsoft.com/office/drawing/2010/main" val="0"/>
              </a:ext>
            </a:extLst>
          </a:blip>
          <a:srcRect t="-301"/>
          <a:stretch>
            <a:fillRect/>
          </a:stretch>
        </p:blipFill>
        <p:spPr>
          <a:xfrm>
            <a:off x="-12130" y="-80010"/>
            <a:ext cx="9156131" cy="7253215"/>
          </a:xfrm>
          <a:prstGeom prst="rect">
            <a:avLst/>
          </a:prstGeom>
        </p:spPr>
      </p:pic>
      <p:sp>
        <p:nvSpPr>
          <p:cNvPr id="15" name="矩形 14"/>
          <p:cNvSpPr/>
          <p:nvPr/>
        </p:nvSpPr>
        <p:spPr>
          <a:xfrm>
            <a:off x="1" y="-80009"/>
            <a:ext cx="9164003" cy="7253213"/>
          </a:xfrm>
          <a:prstGeom prst="rect">
            <a:avLst/>
          </a:prstGeom>
          <a:gradFill>
            <a:gsLst>
              <a:gs pos="0">
                <a:schemeClr val="bg1">
                  <a:alpha val="63000"/>
                </a:schemeClr>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ea typeface="楷体" panose="02010609060101010101" pitchFamily="49" charset="-122"/>
            </a:endParaRPr>
          </a:p>
        </p:txBody>
      </p:sp>
      <p:sp>
        <p:nvSpPr>
          <p:cNvPr id="2" name="日期占位符 1"/>
          <p:cNvSpPr>
            <a:spLocks noGrp="1"/>
          </p:cNvSpPr>
          <p:nvPr>
            <p:ph type="dt" sz="half" idx="10"/>
          </p:nvPr>
        </p:nvSpPr>
        <p:spPr/>
        <p:txBody>
          <a:bodyPr/>
          <a:lstStyle/>
          <a:p>
            <a:fld id="{33EABB51-9A36-4F37-98A8-9BBC3E0F719F}" type="datetimeFigureOut">
              <a:rPr lang="zh-CN" altLang="en-US" smtClean="0"/>
              <a:t>2023/7/12</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D360D713-F24E-41C8-B568-7358466C2A4A}" type="slidenum">
              <a:rPr lang="zh-CN" altLang="en-US" smtClean="0"/>
              <a:t>‹#›</a:t>
            </a:fld>
            <a:endParaRPr lang="zh-CN" altLang="en-US"/>
          </a:p>
        </p:txBody>
      </p:sp>
      <p:sp>
        <p:nvSpPr>
          <p:cNvPr id="5" name="Freeform 6"/>
          <p:cNvSpPr/>
          <p:nvPr/>
        </p:nvSpPr>
        <p:spPr bwMode="auto">
          <a:xfrm>
            <a:off x="-7840" y="5773370"/>
            <a:ext cx="9151841" cy="1382364"/>
          </a:xfrm>
          <a:custGeom>
            <a:avLst/>
            <a:gdLst>
              <a:gd name="T0" fmla="*/ 0 w 5734"/>
              <a:gd name="T1" fmla="*/ 0 h 931"/>
              <a:gd name="T2" fmla="*/ 167 w 5734"/>
              <a:gd name="T3" fmla="*/ 73 h 931"/>
              <a:gd name="T4" fmla="*/ 340 w 5734"/>
              <a:gd name="T5" fmla="*/ 143 h 931"/>
              <a:gd name="T6" fmla="*/ 522 w 5734"/>
              <a:gd name="T7" fmla="*/ 206 h 931"/>
              <a:gd name="T8" fmla="*/ 711 w 5734"/>
              <a:gd name="T9" fmla="*/ 266 h 931"/>
              <a:gd name="T10" fmla="*/ 907 w 5734"/>
              <a:gd name="T11" fmla="*/ 320 h 931"/>
              <a:gd name="T12" fmla="*/ 1109 w 5734"/>
              <a:gd name="T13" fmla="*/ 369 h 931"/>
              <a:gd name="T14" fmla="*/ 1315 w 5734"/>
              <a:gd name="T15" fmla="*/ 415 h 931"/>
              <a:gd name="T16" fmla="*/ 1529 w 5734"/>
              <a:gd name="T17" fmla="*/ 455 h 931"/>
              <a:gd name="T18" fmla="*/ 1746 w 5734"/>
              <a:gd name="T19" fmla="*/ 490 h 931"/>
              <a:gd name="T20" fmla="*/ 1966 w 5734"/>
              <a:gd name="T21" fmla="*/ 520 h 931"/>
              <a:gd name="T22" fmla="*/ 2189 w 5734"/>
              <a:gd name="T23" fmla="*/ 544 h 931"/>
              <a:gd name="T24" fmla="*/ 2416 w 5734"/>
              <a:gd name="T25" fmla="*/ 563 h 931"/>
              <a:gd name="T26" fmla="*/ 2644 w 5734"/>
              <a:gd name="T27" fmla="*/ 579 h 931"/>
              <a:gd name="T28" fmla="*/ 2873 w 5734"/>
              <a:gd name="T29" fmla="*/ 588 h 931"/>
              <a:gd name="T30" fmla="*/ 3104 w 5734"/>
              <a:gd name="T31" fmla="*/ 593 h 931"/>
              <a:gd name="T32" fmla="*/ 3336 w 5734"/>
              <a:gd name="T33" fmla="*/ 591 h 931"/>
              <a:gd name="T34" fmla="*/ 3567 w 5734"/>
              <a:gd name="T35" fmla="*/ 586 h 931"/>
              <a:gd name="T36" fmla="*/ 3798 w 5734"/>
              <a:gd name="T37" fmla="*/ 576 h 931"/>
              <a:gd name="T38" fmla="*/ 4025 w 5734"/>
              <a:gd name="T39" fmla="*/ 560 h 931"/>
              <a:gd name="T40" fmla="*/ 4253 w 5734"/>
              <a:gd name="T41" fmla="*/ 539 h 931"/>
              <a:gd name="T42" fmla="*/ 4477 w 5734"/>
              <a:gd name="T43" fmla="*/ 511 h 931"/>
              <a:gd name="T44" fmla="*/ 4698 w 5734"/>
              <a:gd name="T45" fmla="*/ 479 h 931"/>
              <a:gd name="T46" fmla="*/ 4915 w 5734"/>
              <a:gd name="T47" fmla="*/ 443 h 931"/>
              <a:gd name="T48" fmla="*/ 5127 w 5734"/>
              <a:gd name="T49" fmla="*/ 401 h 931"/>
              <a:gd name="T50" fmla="*/ 5335 w 5734"/>
              <a:gd name="T51" fmla="*/ 352 h 931"/>
              <a:gd name="T52" fmla="*/ 5538 w 5734"/>
              <a:gd name="T53" fmla="*/ 299 h 931"/>
              <a:gd name="T54" fmla="*/ 5734 w 5734"/>
              <a:gd name="T55" fmla="*/ 240 h 931"/>
              <a:gd name="T56" fmla="*/ 5734 w 5734"/>
              <a:gd name="T57" fmla="*/ 931 h 931"/>
              <a:gd name="T58" fmla="*/ 0 w 5734"/>
              <a:gd name="T59" fmla="*/ 931 h 931"/>
              <a:gd name="T60" fmla="*/ 0 w 5734"/>
              <a:gd name="T61" fmla="*/ 0 h 9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734" h="931">
                <a:moveTo>
                  <a:pt x="0" y="0"/>
                </a:moveTo>
                <a:lnTo>
                  <a:pt x="167" y="73"/>
                </a:lnTo>
                <a:lnTo>
                  <a:pt x="340" y="143"/>
                </a:lnTo>
                <a:lnTo>
                  <a:pt x="522" y="206"/>
                </a:lnTo>
                <a:lnTo>
                  <a:pt x="711" y="266"/>
                </a:lnTo>
                <a:lnTo>
                  <a:pt x="907" y="320"/>
                </a:lnTo>
                <a:lnTo>
                  <a:pt x="1109" y="369"/>
                </a:lnTo>
                <a:lnTo>
                  <a:pt x="1315" y="415"/>
                </a:lnTo>
                <a:lnTo>
                  <a:pt x="1529" y="455"/>
                </a:lnTo>
                <a:lnTo>
                  <a:pt x="1746" y="490"/>
                </a:lnTo>
                <a:lnTo>
                  <a:pt x="1966" y="520"/>
                </a:lnTo>
                <a:lnTo>
                  <a:pt x="2189" y="544"/>
                </a:lnTo>
                <a:lnTo>
                  <a:pt x="2416" y="563"/>
                </a:lnTo>
                <a:lnTo>
                  <a:pt x="2644" y="579"/>
                </a:lnTo>
                <a:lnTo>
                  <a:pt x="2873" y="588"/>
                </a:lnTo>
                <a:lnTo>
                  <a:pt x="3104" y="593"/>
                </a:lnTo>
                <a:lnTo>
                  <a:pt x="3336" y="591"/>
                </a:lnTo>
                <a:lnTo>
                  <a:pt x="3567" y="586"/>
                </a:lnTo>
                <a:lnTo>
                  <a:pt x="3798" y="576"/>
                </a:lnTo>
                <a:lnTo>
                  <a:pt x="4025" y="560"/>
                </a:lnTo>
                <a:lnTo>
                  <a:pt x="4253" y="539"/>
                </a:lnTo>
                <a:lnTo>
                  <a:pt x="4477" y="511"/>
                </a:lnTo>
                <a:lnTo>
                  <a:pt x="4698" y="479"/>
                </a:lnTo>
                <a:lnTo>
                  <a:pt x="4915" y="443"/>
                </a:lnTo>
                <a:lnTo>
                  <a:pt x="5127" y="401"/>
                </a:lnTo>
                <a:lnTo>
                  <a:pt x="5335" y="352"/>
                </a:lnTo>
                <a:lnTo>
                  <a:pt x="5538" y="299"/>
                </a:lnTo>
                <a:lnTo>
                  <a:pt x="5734" y="240"/>
                </a:lnTo>
                <a:lnTo>
                  <a:pt x="5734" y="931"/>
                </a:lnTo>
                <a:lnTo>
                  <a:pt x="0" y="931"/>
                </a:lnTo>
                <a:lnTo>
                  <a:pt x="0" y="0"/>
                </a:lnTo>
                <a:close/>
              </a:path>
            </a:pathLst>
          </a:custGeom>
          <a:solidFill>
            <a:schemeClr val="accent2">
              <a:lumMod val="40000"/>
              <a:lumOff val="60000"/>
            </a:schemeClr>
          </a:solidFill>
          <a:ln w="0">
            <a:noFill/>
            <a:prstDash val="solid"/>
            <a:round/>
          </a:ln>
        </p:spPr>
        <p:txBody>
          <a:bodyPr vert="horz" wrap="square" lIns="96430" tIns="48215" rIns="96430" bIns="48215" numCol="1" anchor="t" anchorCtr="0" compatLnSpc="1"/>
          <a:lstStyle/>
          <a:p>
            <a:endParaRPr lang="zh-CN" altLang="en-US" sz="1350">
              <a:latin typeface="Arial" panose="020B0604020202020204" pitchFamily="34" charset="0"/>
              <a:ea typeface="楷体" panose="02010609060101010101" pitchFamily="49" charset="-122"/>
              <a:sym typeface="Arial" panose="020B0604020202020204" pitchFamily="34" charset="0"/>
            </a:endParaRPr>
          </a:p>
        </p:txBody>
      </p:sp>
      <p:sp>
        <p:nvSpPr>
          <p:cNvPr id="6" name="Freeform 7"/>
          <p:cNvSpPr/>
          <p:nvPr/>
        </p:nvSpPr>
        <p:spPr bwMode="auto">
          <a:xfrm>
            <a:off x="-7840" y="6105620"/>
            <a:ext cx="9151841" cy="1067584"/>
          </a:xfrm>
          <a:custGeom>
            <a:avLst/>
            <a:gdLst>
              <a:gd name="T0" fmla="*/ 5734 w 5734"/>
              <a:gd name="T1" fmla="*/ 0 h 719"/>
              <a:gd name="T2" fmla="*/ 5734 w 5734"/>
              <a:gd name="T3" fmla="*/ 719 h 719"/>
              <a:gd name="T4" fmla="*/ 0 w 5734"/>
              <a:gd name="T5" fmla="*/ 719 h 719"/>
              <a:gd name="T6" fmla="*/ 0 w 5734"/>
              <a:gd name="T7" fmla="*/ 71 h 719"/>
              <a:gd name="T8" fmla="*/ 230 w 5734"/>
              <a:gd name="T9" fmla="*/ 131 h 719"/>
              <a:gd name="T10" fmla="*/ 459 w 5734"/>
              <a:gd name="T11" fmla="*/ 185 h 719"/>
              <a:gd name="T12" fmla="*/ 690 w 5734"/>
              <a:gd name="T13" fmla="*/ 236 h 719"/>
              <a:gd name="T14" fmla="*/ 921 w 5734"/>
              <a:gd name="T15" fmla="*/ 281 h 719"/>
              <a:gd name="T16" fmla="*/ 1154 w 5734"/>
              <a:gd name="T17" fmla="*/ 323 h 719"/>
              <a:gd name="T18" fmla="*/ 1389 w 5734"/>
              <a:gd name="T19" fmla="*/ 358 h 719"/>
              <a:gd name="T20" fmla="*/ 1627 w 5734"/>
              <a:gd name="T21" fmla="*/ 390 h 719"/>
              <a:gd name="T22" fmla="*/ 1865 w 5734"/>
              <a:gd name="T23" fmla="*/ 416 h 719"/>
              <a:gd name="T24" fmla="*/ 2105 w 5734"/>
              <a:gd name="T25" fmla="*/ 435 h 719"/>
              <a:gd name="T26" fmla="*/ 2348 w 5734"/>
              <a:gd name="T27" fmla="*/ 449 h 719"/>
              <a:gd name="T28" fmla="*/ 2593 w 5734"/>
              <a:gd name="T29" fmla="*/ 456 h 719"/>
              <a:gd name="T30" fmla="*/ 2842 w 5734"/>
              <a:gd name="T31" fmla="*/ 456 h 719"/>
              <a:gd name="T32" fmla="*/ 3094 w 5734"/>
              <a:gd name="T33" fmla="*/ 451 h 719"/>
              <a:gd name="T34" fmla="*/ 3348 w 5734"/>
              <a:gd name="T35" fmla="*/ 439 h 719"/>
              <a:gd name="T36" fmla="*/ 3605 w 5734"/>
              <a:gd name="T37" fmla="*/ 420 h 719"/>
              <a:gd name="T38" fmla="*/ 3868 w 5734"/>
              <a:gd name="T39" fmla="*/ 393 h 719"/>
              <a:gd name="T40" fmla="*/ 4132 w 5734"/>
              <a:gd name="T41" fmla="*/ 358 h 719"/>
              <a:gd name="T42" fmla="*/ 4402 w 5734"/>
              <a:gd name="T43" fmla="*/ 316 h 719"/>
              <a:gd name="T44" fmla="*/ 4675 w 5734"/>
              <a:gd name="T45" fmla="*/ 266 h 719"/>
              <a:gd name="T46" fmla="*/ 4953 w 5734"/>
              <a:gd name="T47" fmla="*/ 208 h 719"/>
              <a:gd name="T48" fmla="*/ 5235 w 5734"/>
              <a:gd name="T49" fmla="*/ 141 h 719"/>
              <a:gd name="T50" fmla="*/ 5349 w 5734"/>
              <a:gd name="T51" fmla="*/ 113 h 719"/>
              <a:gd name="T52" fmla="*/ 5456 w 5734"/>
              <a:gd name="T53" fmla="*/ 85 h 719"/>
              <a:gd name="T54" fmla="*/ 5556 w 5734"/>
              <a:gd name="T55" fmla="*/ 57 h 719"/>
              <a:gd name="T56" fmla="*/ 5648 w 5734"/>
              <a:gd name="T57" fmla="*/ 29 h 719"/>
              <a:gd name="T58" fmla="*/ 5734 w 5734"/>
              <a:gd name="T59"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734" h="719">
                <a:moveTo>
                  <a:pt x="5734" y="0"/>
                </a:moveTo>
                <a:lnTo>
                  <a:pt x="5734" y="719"/>
                </a:lnTo>
                <a:lnTo>
                  <a:pt x="0" y="719"/>
                </a:lnTo>
                <a:lnTo>
                  <a:pt x="0" y="71"/>
                </a:lnTo>
                <a:lnTo>
                  <a:pt x="230" y="131"/>
                </a:lnTo>
                <a:lnTo>
                  <a:pt x="459" y="185"/>
                </a:lnTo>
                <a:lnTo>
                  <a:pt x="690" y="236"/>
                </a:lnTo>
                <a:lnTo>
                  <a:pt x="921" y="281"/>
                </a:lnTo>
                <a:lnTo>
                  <a:pt x="1154" y="323"/>
                </a:lnTo>
                <a:lnTo>
                  <a:pt x="1389" y="358"/>
                </a:lnTo>
                <a:lnTo>
                  <a:pt x="1627" y="390"/>
                </a:lnTo>
                <a:lnTo>
                  <a:pt x="1865" y="416"/>
                </a:lnTo>
                <a:lnTo>
                  <a:pt x="2105" y="435"/>
                </a:lnTo>
                <a:lnTo>
                  <a:pt x="2348" y="449"/>
                </a:lnTo>
                <a:lnTo>
                  <a:pt x="2593" y="456"/>
                </a:lnTo>
                <a:lnTo>
                  <a:pt x="2842" y="456"/>
                </a:lnTo>
                <a:lnTo>
                  <a:pt x="3094" y="451"/>
                </a:lnTo>
                <a:lnTo>
                  <a:pt x="3348" y="439"/>
                </a:lnTo>
                <a:lnTo>
                  <a:pt x="3605" y="420"/>
                </a:lnTo>
                <a:lnTo>
                  <a:pt x="3868" y="393"/>
                </a:lnTo>
                <a:lnTo>
                  <a:pt x="4132" y="358"/>
                </a:lnTo>
                <a:lnTo>
                  <a:pt x="4402" y="316"/>
                </a:lnTo>
                <a:lnTo>
                  <a:pt x="4675" y="266"/>
                </a:lnTo>
                <a:lnTo>
                  <a:pt x="4953" y="208"/>
                </a:lnTo>
                <a:lnTo>
                  <a:pt x="5235" y="141"/>
                </a:lnTo>
                <a:lnTo>
                  <a:pt x="5349" y="113"/>
                </a:lnTo>
                <a:lnTo>
                  <a:pt x="5456" y="85"/>
                </a:lnTo>
                <a:lnTo>
                  <a:pt x="5556" y="57"/>
                </a:lnTo>
                <a:lnTo>
                  <a:pt x="5648" y="29"/>
                </a:lnTo>
                <a:lnTo>
                  <a:pt x="5734" y="0"/>
                </a:lnTo>
                <a:close/>
              </a:path>
            </a:pathLst>
          </a:custGeom>
          <a:gradFill flip="none" rotWithShape="1">
            <a:gsLst>
              <a:gs pos="23000">
                <a:schemeClr val="accent1"/>
              </a:gs>
              <a:gs pos="50000">
                <a:srgbClr val="008E7D"/>
              </a:gs>
              <a:gs pos="84000">
                <a:schemeClr val="accent1"/>
              </a:gs>
            </a:gsLst>
            <a:lin ang="0" scaled="0"/>
            <a:tileRect/>
          </a:gradFill>
          <a:ln w="0">
            <a:noFill/>
            <a:prstDash val="solid"/>
            <a:round/>
          </a:ln>
        </p:spPr>
        <p:txBody>
          <a:bodyPr vert="horz" wrap="square" lIns="96430" tIns="48215" rIns="96430" bIns="48215" numCol="1" anchor="t" anchorCtr="0" compatLnSpc="1"/>
          <a:lstStyle/>
          <a:p>
            <a:endParaRPr lang="zh-CN" altLang="en-US" sz="1350">
              <a:latin typeface="Arial" panose="020B0604020202020204" pitchFamily="34" charset="0"/>
              <a:ea typeface="楷体" panose="02010609060101010101" pitchFamily="49" charset="-122"/>
              <a:sym typeface="Arial" panose="020B0604020202020204" pitchFamily="34" charset="0"/>
            </a:endParaRPr>
          </a:p>
        </p:txBody>
      </p:sp>
      <p:cxnSp>
        <p:nvCxnSpPr>
          <p:cNvPr id="9" name="直接连接符 8"/>
          <p:cNvCxnSpPr/>
          <p:nvPr/>
        </p:nvCxnSpPr>
        <p:spPr>
          <a:xfrm>
            <a:off x="3415391" y="2184662"/>
            <a:ext cx="0" cy="233275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0" name="标题 9"/>
          <p:cNvSpPr>
            <a:spLocks noGrp="1"/>
          </p:cNvSpPr>
          <p:nvPr>
            <p:ph type="title" hasCustomPrompt="1"/>
          </p:nvPr>
        </p:nvSpPr>
        <p:spPr>
          <a:xfrm>
            <a:off x="3760714" y="3101742"/>
            <a:ext cx="4754635" cy="498598"/>
          </a:xfrm>
        </p:spPr>
        <p:txBody>
          <a:bodyPr wrap="square" lIns="0" tIns="0" rIns="0" bIns="0">
            <a:spAutoFit/>
          </a:bodyPr>
          <a:lstStyle>
            <a:lvl1pPr>
              <a:defRPr lang="zh-CN" altLang="en-US" sz="3600" b="1">
                <a:solidFill>
                  <a:schemeClr val="accent4"/>
                </a:solidFill>
                <a:latin typeface="Arial" panose="020B0604020202020204" pitchFamily="34" charset="0"/>
                <a:ea typeface="楷体" panose="02010609060101010101" pitchFamily="49" charset="-122"/>
                <a:cs typeface="+mn-ea"/>
              </a:defRPr>
            </a:lvl1pPr>
          </a:lstStyle>
          <a:p>
            <a:pPr marL="0" lvl="0"/>
            <a:r>
              <a:rPr lang="zh-CN" altLang="en-US" dirty="0"/>
              <a:t>单击此处编辑章节标题</a:t>
            </a:r>
          </a:p>
        </p:txBody>
      </p:sp>
      <p:pic>
        <p:nvPicPr>
          <p:cNvPr id="12" name="图片 11" hidden="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29498" y="304799"/>
            <a:ext cx="2231195" cy="745068"/>
          </a:xfrm>
          <a:prstGeom prst="rect">
            <a:avLst/>
          </a:prstGeom>
        </p:spPr>
      </p:pic>
      <p:pic>
        <p:nvPicPr>
          <p:cNvPr id="11" name="图片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1123" y="284421"/>
            <a:ext cx="2272457" cy="745068"/>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标题和内容页">
    <p:spTree>
      <p:nvGrpSpPr>
        <p:cNvPr id="1" name=""/>
        <p:cNvGrpSpPr/>
        <p:nvPr/>
      </p:nvGrpSpPr>
      <p:grpSpPr>
        <a:xfrm>
          <a:off x="0" y="0"/>
          <a:ext cx="0" cy="0"/>
          <a:chOff x="0" y="0"/>
          <a:chExt cx="0" cy="0"/>
        </a:xfrm>
      </p:grpSpPr>
      <p:pic>
        <p:nvPicPr>
          <p:cNvPr id="11" name="图片 10"/>
          <p:cNvPicPr>
            <a:picLocks noChangeAspect="1"/>
          </p:cNvPicPr>
          <p:nvPr/>
        </p:nvPicPr>
        <p:blipFill rotWithShape="1">
          <a:blip r:embed="rId2">
            <a:extLst>
              <a:ext uri="{28A0092B-C50C-407E-A947-70E740481C1C}">
                <a14:useLocalDpi xmlns:a14="http://schemas.microsoft.com/office/drawing/2010/main" val="0"/>
              </a:ext>
            </a:extLst>
          </a:blip>
          <a:srcRect b="3216"/>
          <a:stretch>
            <a:fillRect/>
          </a:stretch>
        </p:blipFill>
        <p:spPr>
          <a:xfrm>
            <a:off x="0" y="980904"/>
            <a:ext cx="9144000" cy="5899957"/>
          </a:xfrm>
          <a:prstGeom prst="rect">
            <a:avLst/>
          </a:prstGeom>
        </p:spPr>
      </p:pic>
      <p:sp>
        <p:nvSpPr>
          <p:cNvPr id="12" name="矩形 11"/>
          <p:cNvSpPr/>
          <p:nvPr/>
        </p:nvSpPr>
        <p:spPr>
          <a:xfrm>
            <a:off x="-40943" y="3"/>
            <a:ext cx="9184944" cy="6891061"/>
          </a:xfrm>
          <a:prstGeom prst="rect">
            <a:avLst/>
          </a:prstGeom>
          <a:gradFill>
            <a:gsLst>
              <a:gs pos="0">
                <a:srgbClr val="F7FFFE">
                  <a:alpha val="82745"/>
                </a:srgbClr>
              </a:gs>
              <a:gs pos="100000">
                <a:schemeClr val="bg1">
                  <a:alpha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ea typeface="楷体" panose="02010609060101010101" pitchFamily="49" charset="-122"/>
            </a:endParaRPr>
          </a:p>
        </p:txBody>
      </p:sp>
      <p:sp>
        <p:nvSpPr>
          <p:cNvPr id="2" name="标题 1"/>
          <p:cNvSpPr>
            <a:spLocks noGrp="1"/>
          </p:cNvSpPr>
          <p:nvPr>
            <p:ph type="title" hasCustomPrompt="1"/>
          </p:nvPr>
        </p:nvSpPr>
        <p:spPr>
          <a:xfrm>
            <a:off x="174010" y="394795"/>
            <a:ext cx="2659702" cy="424732"/>
          </a:xfrm>
        </p:spPr>
        <p:txBody>
          <a:bodyPr vert="horz" wrap="none" lIns="91440" tIns="45720" rIns="91440" bIns="45720" rtlCol="0" anchor="ctr">
            <a:spAutoFit/>
          </a:bodyPr>
          <a:lstStyle>
            <a:lvl1pPr>
              <a:defRPr lang="zh-CN" altLang="en-US" sz="2400" b="1">
                <a:solidFill>
                  <a:schemeClr val="accent4"/>
                </a:solidFill>
                <a:latin typeface="楷体" panose="02010609060101010101" pitchFamily="49" charset="-122"/>
                <a:ea typeface="楷体" panose="02010609060101010101" pitchFamily="49" charset="-122"/>
                <a:cs typeface="+mn-cs"/>
              </a:defRPr>
            </a:lvl1pPr>
          </a:lstStyle>
          <a:p>
            <a:pPr marL="0" lvl="0"/>
            <a:r>
              <a:rPr lang="zh-CN" altLang="en-US" dirty="0"/>
              <a:t>单击此处编辑标题</a:t>
            </a:r>
          </a:p>
        </p:txBody>
      </p:sp>
      <p:sp>
        <p:nvSpPr>
          <p:cNvPr id="3" name="内容占位符 2"/>
          <p:cNvSpPr>
            <a:spLocks noGrp="1"/>
          </p:cNvSpPr>
          <p:nvPr>
            <p:ph idx="1" hasCustomPrompt="1"/>
          </p:nvPr>
        </p:nvSpPr>
        <p:spPr>
          <a:xfrm>
            <a:off x="628650" y="1182153"/>
            <a:ext cx="7886700" cy="4351338"/>
          </a:xfrm>
        </p:spPr>
        <p:txBody>
          <a:bodyPr/>
          <a:lstStyle>
            <a:lvl1pPr marL="171446" indent="-171446">
              <a:lnSpc>
                <a:spcPct val="120000"/>
              </a:lnSpc>
              <a:buFont typeface="Wingdings" panose="05000000000000000000" pitchFamily="2" charset="2"/>
              <a:buChar char="u"/>
              <a:defRPr/>
            </a:lvl1pPr>
            <a:lvl2pPr>
              <a:lnSpc>
                <a:spcPct val="120000"/>
              </a:lnSpc>
              <a:defRPr>
                <a:solidFill>
                  <a:schemeClr val="tx2"/>
                </a:solidFill>
                <a:latin typeface="楷体" panose="02010609060101010101" pitchFamily="49" charset="-122"/>
                <a:ea typeface="楷体" panose="02010609060101010101" pitchFamily="49" charset="-122"/>
              </a:defRPr>
            </a:lvl2pPr>
          </a:lstStyle>
          <a:p>
            <a:pPr lvl="0"/>
            <a:r>
              <a:rPr lang="zh-CN" altLang="en-US" dirty="0"/>
              <a:t>编辑小标题文本样式</a:t>
            </a:r>
          </a:p>
          <a:p>
            <a:pPr lvl="1"/>
            <a:r>
              <a:rPr lang="zh-CN" altLang="en-US" dirty="0"/>
              <a:t>这里输入小标题下的具体内容</a:t>
            </a:r>
          </a:p>
        </p:txBody>
      </p:sp>
      <p:sp>
        <p:nvSpPr>
          <p:cNvPr id="4" name="日期占位符 3"/>
          <p:cNvSpPr>
            <a:spLocks noGrp="1"/>
          </p:cNvSpPr>
          <p:nvPr>
            <p:ph type="dt" sz="half" idx="10"/>
          </p:nvPr>
        </p:nvSpPr>
        <p:spPr/>
        <p:txBody>
          <a:bodyPr/>
          <a:lstStyle/>
          <a:p>
            <a:fld id="{33EABB51-9A36-4F37-98A8-9BBC3E0F719F}" type="datetimeFigureOut">
              <a:rPr lang="zh-CN" altLang="en-US" smtClean="0"/>
              <a:t>2023/7/12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360D713-F24E-41C8-B568-7358466C2A4A}" type="slidenum">
              <a:rPr lang="zh-CN" altLang="en-US" smtClean="0"/>
              <a:t>‹#›</a:t>
            </a:fld>
            <a:endParaRPr lang="zh-CN" altLang="en-US"/>
          </a:p>
        </p:txBody>
      </p:sp>
      <p:grpSp>
        <p:nvGrpSpPr>
          <p:cNvPr id="7" name="组合 6"/>
          <p:cNvGrpSpPr/>
          <p:nvPr/>
        </p:nvGrpSpPr>
        <p:grpSpPr>
          <a:xfrm flipV="1">
            <a:off x="1" y="6686649"/>
            <a:ext cx="9145699" cy="221810"/>
            <a:chOff x="0" y="-11"/>
            <a:chExt cx="5384" cy="721"/>
          </a:xfrm>
        </p:grpSpPr>
        <p:sp>
          <p:nvSpPr>
            <p:cNvPr id="8" name="矩形 7"/>
            <p:cNvSpPr/>
            <p:nvPr/>
          </p:nvSpPr>
          <p:spPr>
            <a:xfrm>
              <a:off x="1" y="495"/>
              <a:ext cx="5383" cy="21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ea typeface="楷体" panose="02010609060101010101" pitchFamily="49" charset="-122"/>
              </a:endParaRPr>
            </a:p>
          </p:txBody>
        </p:sp>
        <p:sp>
          <p:nvSpPr>
            <p:cNvPr id="9" name="矩形 8"/>
            <p:cNvSpPr/>
            <p:nvPr/>
          </p:nvSpPr>
          <p:spPr>
            <a:xfrm>
              <a:off x="0" y="-11"/>
              <a:ext cx="5383" cy="556"/>
            </a:xfrm>
            <a:prstGeom prst="rect">
              <a:avLst/>
            </a:prstGeom>
            <a:gradFill flip="none" rotWithShape="1">
              <a:gsLst>
                <a:gs pos="17000">
                  <a:schemeClr val="accent1"/>
                </a:gs>
                <a:gs pos="50000">
                  <a:srgbClr val="008E7D"/>
                </a:gs>
                <a:gs pos="83000">
                  <a:schemeClr val="accent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ea typeface="楷体" panose="02010609060101010101" pitchFamily="49" charset="-122"/>
              </a:endParaRPr>
            </a:p>
          </p:txBody>
        </p:sp>
      </p:grpSp>
      <p:sp>
        <p:nvSpPr>
          <p:cNvPr id="10" name="矩形 9"/>
          <p:cNvSpPr/>
          <p:nvPr/>
        </p:nvSpPr>
        <p:spPr>
          <a:xfrm>
            <a:off x="-40943" y="230634"/>
            <a:ext cx="163773" cy="61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ea typeface="楷体" panose="02010609060101010101" pitchFamily="49" charset="-122"/>
            </a:endParaRPr>
          </a:p>
        </p:txBody>
      </p:sp>
      <p:pic>
        <p:nvPicPr>
          <p:cNvPr id="17" name="图片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66001" y="6201738"/>
            <a:ext cx="1403351" cy="405202"/>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1_标题和内容页">
    <p:spTree>
      <p:nvGrpSpPr>
        <p:cNvPr id="1" name=""/>
        <p:cNvGrpSpPr/>
        <p:nvPr/>
      </p:nvGrpSpPr>
      <p:grpSpPr>
        <a:xfrm>
          <a:off x="0" y="0"/>
          <a:ext cx="0" cy="0"/>
          <a:chOff x="0" y="0"/>
          <a:chExt cx="0" cy="0"/>
        </a:xfrm>
      </p:grpSpPr>
      <p:pic>
        <p:nvPicPr>
          <p:cNvPr id="35" name="图片 34"/>
          <p:cNvPicPr>
            <a:picLocks noChangeAspect="1"/>
          </p:cNvPicPr>
          <p:nvPr userDrawn="1"/>
        </p:nvPicPr>
        <p:blipFill rotWithShape="1">
          <a:blip r:embed="rId2">
            <a:extLst>
              <a:ext uri="{28A0092B-C50C-407E-A947-70E740481C1C}">
                <a14:useLocalDpi xmlns:a14="http://schemas.microsoft.com/office/drawing/2010/main" val="0"/>
              </a:ext>
            </a:extLst>
          </a:blip>
          <a:srcRect b="3216"/>
          <a:stretch>
            <a:fillRect/>
          </a:stretch>
        </p:blipFill>
        <p:spPr>
          <a:xfrm>
            <a:off x="0" y="980904"/>
            <a:ext cx="9144000" cy="5899957"/>
          </a:xfrm>
          <a:prstGeom prst="rect">
            <a:avLst/>
          </a:prstGeom>
        </p:spPr>
      </p:pic>
      <p:sp>
        <p:nvSpPr>
          <p:cNvPr id="36" name="矩形 35"/>
          <p:cNvSpPr/>
          <p:nvPr userDrawn="1"/>
        </p:nvSpPr>
        <p:spPr>
          <a:xfrm>
            <a:off x="-40943" y="3"/>
            <a:ext cx="9184944" cy="6891061"/>
          </a:xfrm>
          <a:prstGeom prst="rect">
            <a:avLst/>
          </a:prstGeom>
          <a:gradFill>
            <a:gsLst>
              <a:gs pos="0">
                <a:srgbClr val="F7FFFE">
                  <a:alpha val="82745"/>
                </a:srgbClr>
              </a:gs>
              <a:gs pos="100000">
                <a:schemeClr val="bg1">
                  <a:alpha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ea typeface="楷体" panose="02010609060101010101" pitchFamily="49" charset="-122"/>
            </a:endParaRPr>
          </a:p>
        </p:txBody>
      </p:sp>
      <p:sp>
        <p:nvSpPr>
          <p:cNvPr id="2" name="标题 1"/>
          <p:cNvSpPr>
            <a:spLocks noGrp="1"/>
          </p:cNvSpPr>
          <p:nvPr>
            <p:ph type="title" hasCustomPrompt="1"/>
          </p:nvPr>
        </p:nvSpPr>
        <p:spPr>
          <a:xfrm>
            <a:off x="174010" y="394795"/>
            <a:ext cx="2659702" cy="424732"/>
          </a:xfrm>
        </p:spPr>
        <p:txBody>
          <a:bodyPr vert="horz" wrap="none" lIns="91440" tIns="45720" rIns="91440" bIns="45720" rtlCol="0" anchor="ctr">
            <a:spAutoFit/>
          </a:bodyPr>
          <a:lstStyle>
            <a:lvl1pPr>
              <a:defRPr lang="zh-CN" altLang="en-US" sz="2400" b="1">
                <a:solidFill>
                  <a:schemeClr val="accent4"/>
                </a:solidFill>
                <a:latin typeface="楷体" panose="02010609060101010101" pitchFamily="49" charset="-122"/>
                <a:ea typeface="楷体" panose="02010609060101010101" pitchFamily="49" charset="-122"/>
                <a:cs typeface="+mn-cs"/>
              </a:defRPr>
            </a:lvl1pPr>
          </a:lstStyle>
          <a:p>
            <a:pPr marL="0" lvl="0"/>
            <a:r>
              <a:rPr lang="zh-CN" altLang="en-US" dirty="0"/>
              <a:t>单击此处编辑标题</a:t>
            </a:r>
          </a:p>
        </p:txBody>
      </p:sp>
      <p:sp>
        <p:nvSpPr>
          <p:cNvPr id="3" name="内容占位符 2"/>
          <p:cNvSpPr>
            <a:spLocks noGrp="1"/>
          </p:cNvSpPr>
          <p:nvPr>
            <p:ph idx="1" hasCustomPrompt="1"/>
          </p:nvPr>
        </p:nvSpPr>
        <p:spPr>
          <a:xfrm>
            <a:off x="628650" y="1182153"/>
            <a:ext cx="7886700" cy="4351338"/>
          </a:xfrm>
        </p:spPr>
        <p:txBody>
          <a:bodyPr/>
          <a:lstStyle>
            <a:lvl1pPr marL="171446" indent="-171446">
              <a:lnSpc>
                <a:spcPct val="120000"/>
              </a:lnSpc>
              <a:buFont typeface="Wingdings" panose="05000000000000000000" pitchFamily="2" charset="2"/>
              <a:buChar char="u"/>
              <a:defRPr/>
            </a:lvl1pPr>
            <a:lvl2pPr>
              <a:lnSpc>
                <a:spcPct val="120000"/>
              </a:lnSpc>
              <a:defRPr>
                <a:solidFill>
                  <a:schemeClr val="tx2"/>
                </a:solidFill>
                <a:latin typeface="楷体" panose="02010609060101010101" pitchFamily="49" charset="-122"/>
                <a:ea typeface="楷体" panose="02010609060101010101" pitchFamily="49" charset="-122"/>
              </a:defRPr>
            </a:lvl2pPr>
          </a:lstStyle>
          <a:p>
            <a:pPr lvl="0"/>
            <a:r>
              <a:rPr lang="zh-CN" altLang="en-US" dirty="0"/>
              <a:t>编辑小标题文本样式</a:t>
            </a:r>
          </a:p>
          <a:p>
            <a:pPr lvl="1"/>
            <a:r>
              <a:rPr lang="zh-CN" altLang="en-US" dirty="0"/>
              <a:t>这里输入小标题下的具体内容</a:t>
            </a:r>
          </a:p>
        </p:txBody>
      </p:sp>
      <p:sp>
        <p:nvSpPr>
          <p:cNvPr id="4" name="日期占位符 3"/>
          <p:cNvSpPr>
            <a:spLocks noGrp="1"/>
          </p:cNvSpPr>
          <p:nvPr>
            <p:ph type="dt" sz="half" idx="10"/>
          </p:nvPr>
        </p:nvSpPr>
        <p:spPr/>
        <p:txBody>
          <a:bodyPr/>
          <a:lstStyle/>
          <a:p>
            <a:fld id="{33EABB51-9A36-4F37-98A8-9BBC3E0F719F}" type="datetimeFigureOut">
              <a:rPr lang="zh-CN" altLang="en-US" smtClean="0"/>
              <a:t>2023/7/12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360D713-F24E-41C8-B568-7358466C2A4A}" type="slidenum">
              <a:rPr lang="zh-CN" altLang="en-US" smtClean="0"/>
              <a:t>‹#›</a:t>
            </a:fld>
            <a:endParaRPr lang="zh-CN" altLang="en-US"/>
          </a:p>
        </p:txBody>
      </p:sp>
      <p:grpSp>
        <p:nvGrpSpPr>
          <p:cNvPr id="7" name="组合 6"/>
          <p:cNvGrpSpPr/>
          <p:nvPr/>
        </p:nvGrpSpPr>
        <p:grpSpPr>
          <a:xfrm flipV="1">
            <a:off x="1" y="6686649"/>
            <a:ext cx="9145699" cy="221810"/>
            <a:chOff x="0" y="-11"/>
            <a:chExt cx="5384" cy="721"/>
          </a:xfrm>
        </p:grpSpPr>
        <p:sp>
          <p:nvSpPr>
            <p:cNvPr id="8" name="矩形 7"/>
            <p:cNvSpPr/>
            <p:nvPr/>
          </p:nvSpPr>
          <p:spPr>
            <a:xfrm>
              <a:off x="1" y="495"/>
              <a:ext cx="5383" cy="21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ea typeface="楷体" panose="02010609060101010101" pitchFamily="49" charset="-122"/>
              </a:endParaRPr>
            </a:p>
          </p:txBody>
        </p:sp>
        <p:sp>
          <p:nvSpPr>
            <p:cNvPr id="9" name="矩形 8"/>
            <p:cNvSpPr/>
            <p:nvPr/>
          </p:nvSpPr>
          <p:spPr>
            <a:xfrm>
              <a:off x="0" y="-11"/>
              <a:ext cx="5383" cy="556"/>
            </a:xfrm>
            <a:prstGeom prst="rect">
              <a:avLst/>
            </a:prstGeom>
            <a:gradFill flip="none" rotWithShape="1">
              <a:gsLst>
                <a:gs pos="17000">
                  <a:schemeClr val="accent1"/>
                </a:gs>
                <a:gs pos="50000">
                  <a:srgbClr val="008E7D"/>
                </a:gs>
                <a:gs pos="83000">
                  <a:schemeClr val="accent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ea typeface="楷体" panose="02010609060101010101" pitchFamily="49" charset="-122"/>
              </a:endParaRPr>
            </a:p>
          </p:txBody>
        </p:sp>
      </p:grpSp>
      <p:sp>
        <p:nvSpPr>
          <p:cNvPr id="10" name="矩形 9"/>
          <p:cNvSpPr/>
          <p:nvPr/>
        </p:nvSpPr>
        <p:spPr>
          <a:xfrm>
            <a:off x="-40943" y="230634"/>
            <a:ext cx="163773" cy="61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ea typeface="楷体" panose="02010609060101010101" pitchFamily="49" charset="-122"/>
            </a:endParaRPr>
          </a:p>
        </p:txBody>
      </p:sp>
      <p:pic>
        <p:nvPicPr>
          <p:cNvPr id="17" name="图片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66001" y="6201738"/>
            <a:ext cx="1403351" cy="405202"/>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两图版式">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174010" y="394795"/>
            <a:ext cx="2659702" cy="424732"/>
          </a:xfrm>
        </p:spPr>
        <p:txBody>
          <a:bodyPr vert="horz" wrap="none" lIns="91440" tIns="45720" rIns="91440" bIns="45720" rtlCol="0" anchor="ctr">
            <a:spAutoFit/>
          </a:bodyPr>
          <a:lstStyle>
            <a:lvl1pPr>
              <a:defRPr lang="zh-CN" altLang="en-US" sz="2400" b="1">
                <a:solidFill>
                  <a:schemeClr val="accent4"/>
                </a:solidFill>
                <a:latin typeface="楷体" panose="02010609060101010101" pitchFamily="49" charset="-122"/>
                <a:ea typeface="楷体" panose="02010609060101010101" pitchFamily="49" charset="-122"/>
                <a:cs typeface="+mn-cs"/>
              </a:defRPr>
            </a:lvl1pPr>
          </a:lstStyle>
          <a:p>
            <a:pPr marL="0" lvl="0"/>
            <a:r>
              <a:rPr lang="zh-CN" altLang="en-US" dirty="0"/>
              <a:t>单击此处编辑标题</a:t>
            </a:r>
          </a:p>
        </p:txBody>
      </p:sp>
      <p:sp>
        <p:nvSpPr>
          <p:cNvPr id="4" name="日期占位符 3"/>
          <p:cNvSpPr>
            <a:spLocks noGrp="1"/>
          </p:cNvSpPr>
          <p:nvPr>
            <p:ph type="dt" sz="half" idx="10"/>
          </p:nvPr>
        </p:nvSpPr>
        <p:spPr/>
        <p:txBody>
          <a:bodyPr/>
          <a:lstStyle/>
          <a:p>
            <a:fld id="{33EABB51-9A36-4F37-98A8-9BBC3E0F719F}" type="datetimeFigureOut">
              <a:rPr lang="zh-CN" altLang="en-US" smtClean="0"/>
              <a:t>2023/7/12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360D713-F24E-41C8-B568-7358466C2A4A}" type="slidenum">
              <a:rPr lang="zh-CN" altLang="en-US" smtClean="0"/>
              <a:t>‹#›</a:t>
            </a:fld>
            <a:endParaRPr lang="zh-CN" altLang="en-US"/>
          </a:p>
        </p:txBody>
      </p:sp>
      <p:grpSp>
        <p:nvGrpSpPr>
          <p:cNvPr id="7" name="组合 6"/>
          <p:cNvGrpSpPr/>
          <p:nvPr/>
        </p:nvGrpSpPr>
        <p:grpSpPr>
          <a:xfrm flipV="1">
            <a:off x="1" y="6686649"/>
            <a:ext cx="9145699" cy="221810"/>
            <a:chOff x="0" y="-11"/>
            <a:chExt cx="5384" cy="721"/>
          </a:xfrm>
        </p:grpSpPr>
        <p:sp>
          <p:nvSpPr>
            <p:cNvPr id="8" name="矩形 7"/>
            <p:cNvSpPr/>
            <p:nvPr/>
          </p:nvSpPr>
          <p:spPr>
            <a:xfrm>
              <a:off x="1" y="495"/>
              <a:ext cx="5383" cy="21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ea typeface="楷体" panose="02010609060101010101" pitchFamily="49" charset="-122"/>
              </a:endParaRPr>
            </a:p>
          </p:txBody>
        </p:sp>
        <p:sp>
          <p:nvSpPr>
            <p:cNvPr id="9" name="矩形 8"/>
            <p:cNvSpPr/>
            <p:nvPr/>
          </p:nvSpPr>
          <p:spPr>
            <a:xfrm>
              <a:off x="0" y="-11"/>
              <a:ext cx="5383" cy="556"/>
            </a:xfrm>
            <a:prstGeom prst="rect">
              <a:avLst/>
            </a:prstGeom>
            <a:gradFill flip="none" rotWithShape="1">
              <a:gsLst>
                <a:gs pos="17000">
                  <a:schemeClr val="accent1"/>
                </a:gs>
                <a:gs pos="50000">
                  <a:srgbClr val="008E7D"/>
                </a:gs>
                <a:gs pos="83000">
                  <a:schemeClr val="accent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ea typeface="楷体" panose="02010609060101010101" pitchFamily="49" charset="-122"/>
              </a:endParaRPr>
            </a:p>
          </p:txBody>
        </p:sp>
      </p:grpSp>
      <p:sp>
        <p:nvSpPr>
          <p:cNvPr id="10" name="矩形 9"/>
          <p:cNvSpPr/>
          <p:nvPr/>
        </p:nvSpPr>
        <p:spPr>
          <a:xfrm>
            <a:off x="-40943" y="230634"/>
            <a:ext cx="163773" cy="61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ea typeface="楷体" panose="02010609060101010101" pitchFamily="49" charset="-122"/>
            </a:endParaRPr>
          </a:p>
        </p:txBody>
      </p:sp>
      <p:pic>
        <p:nvPicPr>
          <p:cNvPr id="17" name="图片 1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366001" y="6201738"/>
            <a:ext cx="1403351" cy="405202"/>
          </a:xfrm>
          <a:prstGeom prst="rect">
            <a:avLst/>
          </a:prstGeom>
        </p:spPr>
      </p:pic>
      <p:sp>
        <p:nvSpPr>
          <p:cNvPr id="14" name="图片占位符 13"/>
          <p:cNvSpPr>
            <a:spLocks noGrp="1"/>
          </p:cNvSpPr>
          <p:nvPr>
            <p:ph type="pic" sz="quarter" idx="13"/>
          </p:nvPr>
        </p:nvSpPr>
        <p:spPr>
          <a:xfrm>
            <a:off x="583253" y="1712914"/>
            <a:ext cx="3783006" cy="3428998"/>
          </a:xfrm>
        </p:spPr>
        <p:txBody>
          <a:bodyPr/>
          <a:lstStyle/>
          <a:p>
            <a:r>
              <a:rPr lang="zh-CN" altLang="en-US"/>
              <a:t>单击图标添加图片</a:t>
            </a:r>
          </a:p>
        </p:txBody>
      </p:sp>
      <p:sp>
        <p:nvSpPr>
          <p:cNvPr id="16" name="图片占位符 13"/>
          <p:cNvSpPr>
            <a:spLocks noGrp="1"/>
          </p:cNvSpPr>
          <p:nvPr>
            <p:ph type="pic" sz="quarter" idx="14"/>
          </p:nvPr>
        </p:nvSpPr>
        <p:spPr>
          <a:xfrm>
            <a:off x="4777739" y="1712914"/>
            <a:ext cx="3783006" cy="3428998"/>
          </a:xfrm>
        </p:spPr>
        <p:txBody>
          <a:bodyPr/>
          <a:lstStyle/>
          <a:p>
            <a:r>
              <a:rPr lang="zh-CN" altLang="en-US"/>
              <a:t>单击图标添加图片</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28650" y="365128"/>
            <a:ext cx="78867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28650" y="6356353"/>
            <a:ext cx="2057400" cy="365125"/>
          </a:xfrm>
          <a:prstGeom prst="rect">
            <a:avLst/>
          </a:prstGeom>
        </p:spPr>
        <p:txBody>
          <a:bodyPr vert="horz" lIns="91440" tIns="45720" rIns="91440" bIns="45720" rtlCol="0" anchor="ctr"/>
          <a:lstStyle>
            <a:lvl1pPr algn="l">
              <a:defRPr sz="900">
                <a:solidFill>
                  <a:schemeClr val="tx1">
                    <a:tint val="75000"/>
                  </a:schemeClr>
                </a:solidFill>
                <a:ea typeface="楷体" panose="02010609060101010101" pitchFamily="49" charset="-122"/>
              </a:defRPr>
            </a:lvl1pPr>
          </a:lstStyle>
          <a:p>
            <a:fld id="{33EABB51-9A36-4F37-98A8-9BBC3E0F719F}" type="datetimeFigureOut">
              <a:rPr lang="zh-CN" altLang="en-US" smtClean="0"/>
              <a:pPr/>
              <a:t>2023/7/12</a:t>
            </a:fld>
            <a:endParaRPr lang="zh-CN" altLang="en-US"/>
          </a:p>
        </p:txBody>
      </p:sp>
      <p:sp>
        <p:nvSpPr>
          <p:cNvPr id="5" name="页脚占位符 4"/>
          <p:cNvSpPr>
            <a:spLocks noGrp="1"/>
          </p:cNvSpPr>
          <p:nvPr>
            <p:ph type="ftr" sz="quarter" idx="3"/>
          </p:nvPr>
        </p:nvSpPr>
        <p:spPr>
          <a:xfrm>
            <a:off x="3028950" y="6356353"/>
            <a:ext cx="3086100" cy="365125"/>
          </a:xfrm>
          <a:prstGeom prst="rect">
            <a:avLst/>
          </a:prstGeom>
        </p:spPr>
        <p:txBody>
          <a:bodyPr vert="horz" lIns="91440" tIns="45720" rIns="91440" bIns="45720" rtlCol="0" anchor="ctr"/>
          <a:lstStyle>
            <a:lvl1pPr algn="ctr">
              <a:defRPr sz="900">
                <a:solidFill>
                  <a:schemeClr val="tx1">
                    <a:tint val="75000"/>
                  </a:schemeClr>
                </a:solidFill>
                <a:ea typeface="楷体" panose="02010609060101010101" pitchFamily="49" charset="-122"/>
              </a:defRPr>
            </a:lvl1pPr>
          </a:lstStyle>
          <a:p>
            <a:endParaRPr lang="zh-CN" altLang="en-US"/>
          </a:p>
        </p:txBody>
      </p:sp>
      <p:sp>
        <p:nvSpPr>
          <p:cNvPr id="6" name="灯片编号占位符 5"/>
          <p:cNvSpPr>
            <a:spLocks noGrp="1"/>
          </p:cNvSpPr>
          <p:nvPr>
            <p:ph type="sldNum" sz="quarter" idx="4"/>
          </p:nvPr>
        </p:nvSpPr>
        <p:spPr>
          <a:xfrm>
            <a:off x="6457950" y="6356353"/>
            <a:ext cx="2057400" cy="365125"/>
          </a:xfrm>
          <a:prstGeom prst="rect">
            <a:avLst/>
          </a:prstGeom>
        </p:spPr>
        <p:txBody>
          <a:bodyPr vert="horz" lIns="91440" tIns="45720" rIns="91440" bIns="45720" rtlCol="0" anchor="ctr"/>
          <a:lstStyle>
            <a:lvl1pPr algn="r">
              <a:defRPr sz="900">
                <a:solidFill>
                  <a:schemeClr val="tx1">
                    <a:tint val="75000"/>
                  </a:schemeClr>
                </a:solidFill>
                <a:ea typeface="楷体" panose="02010609060101010101" pitchFamily="49" charset="-122"/>
              </a:defRPr>
            </a:lvl1pPr>
          </a:lstStyle>
          <a:p>
            <a:fld id="{D360D713-F24E-41C8-B568-7358466C2A4A}"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685783" rtl="0" eaLnBrk="1" latinLnBrk="0" hangingPunct="1">
        <a:lnSpc>
          <a:spcPct val="90000"/>
        </a:lnSpc>
        <a:spcBef>
          <a:spcPct val="0"/>
        </a:spcBef>
        <a:buNone/>
        <a:defRPr sz="3300" kern="1200">
          <a:solidFill>
            <a:schemeClr val="tx1"/>
          </a:solidFill>
          <a:latin typeface="+mj-lt"/>
          <a:ea typeface="楷体" panose="02010609060101010101" pitchFamily="49" charset="-122"/>
          <a:cs typeface="+mj-cs"/>
        </a:defRPr>
      </a:lvl1pPr>
    </p:titleStyle>
    <p:bodyStyle>
      <a:lvl1pPr marL="171446" indent="-171446" algn="l" defTabSz="685783"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楷体" panose="02010609060101010101" pitchFamily="49" charset="-122"/>
          <a:cs typeface="+mn-cs"/>
        </a:defRPr>
      </a:lvl1pPr>
      <a:lvl2pPr marL="514337" indent="-171446" algn="l" defTabSz="685783"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楷体" panose="02010609060101010101" pitchFamily="49" charset="-122"/>
          <a:cs typeface="+mn-cs"/>
        </a:defRPr>
      </a:lvl2pPr>
      <a:lvl3pPr marL="857228" indent="-171446" algn="l" defTabSz="685783"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楷体" panose="02010609060101010101" pitchFamily="49" charset="-122"/>
          <a:cs typeface="+mn-cs"/>
        </a:defRPr>
      </a:lvl3pPr>
      <a:lvl4pPr marL="1200120"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楷体" panose="02010609060101010101" pitchFamily="49" charset="-122"/>
          <a:cs typeface="+mn-cs"/>
        </a:defRPr>
      </a:lvl4pPr>
      <a:lvl5pPr marL="1543012"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楷体" panose="02010609060101010101" pitchFamily="49" charset="-122"/>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783" rtl="0" eaLnBrk="1" latinLnBrk="0" hangingPunct="1">
        <a:defRPr sz="135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a:xfrm>
            <a:off x="2" y="2122080"/>
            <a:ext cx="9143999" cy="1571264"/>
          </a:xfrm>
          <a:effectLst/>
        </p:spPr>
        <p:txBody>
          <a:bodyPr/>
          <a:lstStyle/>
          <a:p>
            <a:pPr>
              <a:lnSpc>
                <a:spcPct val="114000"/>
              </a:lnSpc>
            </a:pPr>
            <a:r>
              <a:rPr lang="zh-CN" altLang="en-US" sz="4500">
                <a:effectLst/>
              </a:rPr>
              <a:t>中国古代典籍时代特征</a:t>
            </a:r>
            <a:br>
              <a:rPr lang="en-US" altLang="zh-CN" sz="4500">
                <a:effectLst/>
              </a:rPr>
            </a:br>
            <a:r>
              <a:rPr lang="zh-CN" altLang="en-US" sz="4500">
                <a:effectLst/>
              </a:rPr>
              <a:t>对机器翻译效果的影响研究</a:t>
            </a:r>
            <a:endParaRPr lang="zh-CN" altLang="en-US" sz="4050" spc="225" dirty="0">
              <a:gradFill>
                <a:gsLst>
                  <a:gs pos="0">
                    <a:srgbClr val="008E7D"/>
                  </a:gs>
                  <a:gs pos="43000">
                    <a:schemeClr val="accent4"/>
                  </a:gs>
                </a:gsLst>
                <a:lin ang="5400000" scaled="0"/>
              </a:gradFill>
              <a:effectLst/>
            </a:endParaRPr>
          </a:p>
        </p:txBody>
      </p:sp>
      <p:sp>
        <p:nvSpPr>
          <p:cNvPr id="6" name="副标题 4"/>
          <p:cNvSpPr>
            <a:spLocks noGrp="1"/>
          </p:cNvSpPr>
          <p:nvPr>
            <p:ph type="subTitle" idx="1"/>
          </p:nvPr>
        </p:nvSpPr>
        <p:spPr>
          <a:xfrm>
            <a:off x="2077868" y="3959522"/>
            <a:ext cx="5735605" cy="392415"/>
          </a:xfrm>
        </p:spPr>
        <p:txBody>
          <a:bodyPr/>
          <a:lstStyle/>
          <a:p>
            <a:pPr algn="r"/>
            <a:r>
              <a:rPr lang="zh-CN" altLang="en-US" sz="1800"/>
              <a:t>南京农业大学信息管理学院</a:t>
            </a:r>
            <a:endParaRPr lang="en-US" altLang="zh-CN" sz="1800" dirty="0"/>
          </a:p>
        </p:txBody>
      </p:sp>
      <p:sp>
        <p:nvSpPr>
          <p:cNvPr id="7" name="文本框 6"/>
          <p:cNvSpPr txBox="1"/>
          <p:nvPr/>
        </p:nvSpPr>
        <p:spPr>
          <a:xfrm>
            <a:off x="5900334" y="4273706"/>
            <a:ext cx="1165801" cy="369332"/>
          </a:xfrm>
          <a:prstGeom prst="rect">
            <a:avLst/>
          </a:prstGeom>
          <a:noFill/>
        </p:spPr>
        <p:txBody>
          <a:bodyPr wrap="square" rtlCol="0">
            <a:spAutoFit/>
          </a:bodyPr>
          <a:lstStyle/>
          <a:p>
            <a:r>
              <a:rPr lang="zh-CN" altLang="en-US" b="1">
                <a:solidFill>
                  <a:schemeClr val="tx1">
                    <a:lumMod val="75000"/>
                    <a:lumOff val="25000"/>
                  </a:schemeClr>
                </a:solidFill>
                <a:latin typeface="楷体" panose="02010609060101010101" pitchFamily="49" charset="-122"/>
                <a:ea typeface="楷体" panose="02010609060101010101" pitchFamily="49" charset="-122"/>
              </a:rPr>
              <a:t>吴梦成</a:t>
            </a:r>
            <a:endParaRPr lang="zh-CN" altLang="en-US" dirty="0">
              <a:ea typeface="楷体" panose="02010609060101010101" pitchFamily="49"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74011" y="1100256"/>
            <a:ext cx="2505814" cy="424732"/>
          </a:xfrm>
        </p:spPr>
        <p:txBody>
          <a:bodyPr/>
          <a:lstStyle/>
          <a:p>
            <a:r>
              <a:rPr lang="en-US" altLang="zh-CN"/>
              <a:t>3</a:t>
            </a:r>
            <a:r>
              <a:rPr lang="zh-CN" altLang="en-US"/>
              <a:t>、词频差异分析</a:t>
            </a:r>
            <a:endParaRPr lang="zh-CN" altLang="en-US" dirty="0"/>
          </a:p>
        </p:txBody>
      </p:sp>
      <p:sp>
        <p:nvSpPr>
          <p:cNvPr id="10" name="内容占位符 6">
            <a:extLst>
              <a:ext uri="{FF2B5EF4-FFF2-40B4-BE49-F238E27FC236}">
                <a16:creationId xmlns:a16="http://schemas.microsoft.com/office/drawing/2014/main" id="{65696380-E320-4C44-03E3-647C4049ED3C}"/>
              </a:ext>
            </a:extLst>
          </p:cNvPr>
          <p:cNvSpPr>
            <a:spLocks noGrp="1"/>
          </p:cNvSpPr>
          <p:nvPr>
            <p:ph idx="1"/>
          </p:nvPr>
        </p:nvSpPr>
        <p:spPr>
          <a:xfrm>
            <a:off x="446345" y="1742388"/>
            <a:ext cx="8085414" cy="3707644"/>
          </a:xfrm>
        </p:spPr>
        <p:txBody>
          <a:bodyPr>
            <a:normAutofit lnSpcReduction="10000"/>
          </a:bodyPr>
          <a:lstStyle/>
          <a:p>
            <a:pPr lvl="1">
              <a:lnSpc>
                <a:spcPct val="100000"/>
              </a:lnSpc>
              <a:buFont typeface="Wingdings" panose="05000000000000000000" pitchFamily="2" charset="2"/>
              <a:buChar char="l"/>
            </a:pPr>
            <a:r>
              <a:rPr lang="zh-CN" altLang="en-US" sz="1350"/>
              <a:t>在上古时期的文献中</a:t>
            </a:r>
            <a:endParaRPr lang="en-US" altLang="zh-CN" sz="1350"/>
          </a:p>
          <a:p>
            <a:pPr lvl="1">
              <a:lnSpc>
                <a:spcPct val="130000"/>
              </a:lnSpc>
            </a:pPr>
            <a:r>
              <a:rPr lang="zh-CN" altLang="en-US" sz="1125">
                <a:solidFill>
                  <a:schemeClr val="tx1"/>
                </a:solidFill>
              </a:rPr>
              <a:t>高频词包括“也”、“曰”、“之”、“為”、“於”等</a:t>
            </a:r>
            <a:endParaRPr lang="en-US" altLang="zh-CN" sz="1125">
              <a:solidFill>
                <a:schemeClr val="tx1"/>
              </a:solidFill>
            </a:endParaRPr>
          </a:p>
          <a:p>
            <a:pPr lvl="1">
              <a:lnSpc>
                <a:spcPct val="130000"/>
              </a:lnSpc>
            </a:pPr>
            <a:r>
              <a:rPr lang="zh-CN" altLang="en-US" sz="1125">
                <a:solidFill>
                  <a:schemeClr val="tx1"/>
                </a:solidFill>
              </a:rPr>
              <a:t>其中“也”是最为常见的高频词，总字符占比约</a:t>
            </a:r>
            <a:r>
              <a:rPr lang="en-US" altLang="zh-CN" sz="1125">
                <a:solidFill>
                  <a:schemeClr val="tx1"/>
                </a:solidFill>
              </a:rPr>
              <a:t>3.9%</a:t>
            </a:r>
          </a:p>
          <a:p>
            <a:pPr lvl="1">
              <a:lnSpc>
                <a:spcPct val="130000"/>
              </a:lnSpc>
            </a:pPr>
            <a:r>
              <a:rPr lang="zh-CN" altLang="en-US" sz="1125">
                <a:solidFill>
                  <a:schemeClr val="tx1"/>
                </a:solidFill>
              </a:rPr>
              <a:t>这在一定程度上说明在上古时期的文献中，“也”这个词在表达中扮演了重要的角色</a:t>
            </a:r>
            <a:endParaRPr lang="en-US" altLang="zh-CN" sz="1125">
              <a:solidFill>
                <a:schemeClr val="tx1"/>
              </a:solidFill>
            </a:endParaRPr>
          </a:p>
          <a:p>
            <a:pPr lvl="1">
              <a:lnSpc>
                <a:spcPct val="100000"/>
              </a:lnSpc>
              <a:buFont typeface="Wingdings" panose="05000000000000000000" pitchFamily="2" charset="2"/>
              <a:buChar char="l"/>
            </a:pPr>
            <a:endParaRPr lang="zh-CN" altLang="en-US" sz="1350"/>
          </a:p>
          <a:p>
            <a:pPr lvl="1">
              <a:lnSpc>
                <a:spcPct val="100000"/>
              </a:lnSpc>
              <a:buFont typeface="Wingdings" panose="05000000000000000000" pitchFamily="2" charset="2"/>
              <a:buChar char="l"/>
            </a:pPr>
            <a:r>
              <a:rPr lang="zh-CN" altLang="en-US" sz="1350"/>
              <a:t>中古时期的文献中</a:t>
            </a:r>
            <a:endParaRPr lang="en-US" altLang="zh-CN" sz="1350"/>
          </a:p>
          <a:p>
            <a:pPr lvl="1">
              <a:lnSpc>
                <a:spcPct val="130000"/>
              </a:lnSpc>
            </a:pPr>
            <a:r>
              <a:rPr lang="zh-CN" altLang="en-US" sz="1125">
                <a:solidFill>
                  <a:schemeClr val="tx1"/>
                </a:solidFill>
              </a:rPr>
              <a:t>“之”成为总字符占比最高的词</a:t>
            </a:r>
            <a:endParaRPr lang="en-US" altLang="zh-CN" sz="1125">
              <a:solidFill>
                <a:schemeClr val="tx1"/>
              </a:solidFill>
            </a:endParaRPr>
          </a:p>
          <a:p>
            <a:pPr lvl="1">
              <a:lnSpc>
                <a:spcPct val="130000"/>
              </a:lnSpc>
            </a:pPr>
            <a:r>
              <a:rPr lang="zh-CN" altLang="en-US" sz="1125">
                <a:solidFill>
                  <a:schemeClr val="tx1"/>
                </a:solidFill>
              </a:rPr>
              <a:t>高频词中出现了“刺史”、“太守”、“郡”、 “高祖”、“元年”等与官制相关的词汇</a:t>
            </a:r>
            <a:endParaRPr lang="en-US" altLang="zh-CN" sz="1125">
              <a:solidFill>
                <a:schemeClr val="tx1"/>
              </a:solidFill>
            </a:endParaRPr>
          </a:p>
          <a:p>
            <a:pPr lvl="1">
              <a:lnSpc>
                <a:spcPct val="130000"/>
              </a:lnSpc>
            </a:pPr>
            <a:r>
              <a:rPr lang="zh-CN" altLang="en-US" sz="1125">
                <a:solidFill>
                  <a:schemeClr val="tx1"/>
                </a:solidFill>
              </a:rPr>
              <a:t>反映了当时文献与官职、政治事件的紧密联系。</a:t>
            </a:r>
            <a:endParaRPr lang="en-US" altLang="zh-CN" sz="1125">
              <a:solidFill>
                <a:schemeClr val="tx1"/>
              </a:solidFill>
            </a:endParaRPr>
          </a:p>
          <a:p>
            <a:pPr lvl="1">
              <a:lnSpc>
                <a:spcPct val="100000"/>
              </a:lnSpc>
              <a:buFont typeface="Wingdings" panose="05000000000000000000" pitchFamily="2" charset="2"/>
              <a:buChar char="l"/>
            </a:pPr>
            <a:endParaRPr lang="zh-CN" altLang="en-US" sz="1350"/>
          </a:p>
          <a:p>
            <a:pPr lvl="1">
              <a:lnSpc>
                <a:spcPct val="100000"/>
              </a:lnSpc>
              <a:buFont typeface="Wingdings" panose="05000000000000000000" pitchFamily="2" charset="2"/>
              <a:buChar char="l"/>
            </a:pPr>
            <a:r>
              <a:rPr lang="zh-CN" altLang="en-US" sz="1350"/>
              <a:t>近古时期的文献中</a:t>
            </a:r>
            <a:endParaRPr lang="en-US" altLang="zh-CN" sz="1350"/>
          </a:p>
          <a:p>
            <a:pPr lvl="1">
              <a:lnSpc>
                <a:spcPct val="130000"/>
              </a:lnSpc>
            </a:pPr>
            <a:r>
              <a:rPr lang="zh-CN" altLang="en-US" sz="1125">
                <a:solidFill>
                  <a:schemeClr val="tx1"/>
                </a:solidFill>
              </a:rPr>
              <a:t>“之”、“曰”、“也”，此类高频词有所增加</a:t>
            </a:r>
            <a:endParaRPr lang="en-US" altLang="zh-CN" sz="1125">
              <a:solidFill>
                <a:schemeClr val="tx1"/>
              </a:solidFill>
            </a:endParaRPr>
          </a:p>
          <a:p>
            <a:pPr lvl="1">
              <a:lnSpc>
                <a:spcPct val="130000"/>
              </a:lnSpc>
            </a:pPr>
            <a:r>
              <a:rPr lang="zh-CN" altLang="en-US" sz="1125">
                <a:solidFill>
                  <a:schemeClr val="tx1"/>
                </a:solidFill>
              </a:rPr>
              <a:t>高频词中出现出现了一些与中国传统哲学相关的专业术语，例如“神”、“道”等</a:t>
            </a:r>
            <a:endParaRPr lang="en-US" altLang="zh-CN" sz="1125">
              <a:solidFill>
                <a:schemeClr val="tx1"/>
              </a:solidFill>
            </a:endParaRPr>
          </a:p>
          <a:p>
            <a:pPr lvl="1">
              <a:lnSpc>
                <a:spcPct val="130000"/>
              </a:lnSpc>
            </a:pPr>
            <a:r>
              <a:rPr lang="zh-CN" altLang="en-US" sz="1125">
                <a:solidFill>
                  <a:schemeClr val="tx1"/>
                </a:solidFill>
              </a:rPr>
              <a:t>反映了当时社会的政治和文化特征。</a:t>
            </a:r>
          </a:p>
        </p:txBody>
      </p:sp>
    </p:spTree>
    <p:extLst>
      <p:ext uri="{BB962C8B-B14F-4D97-AF65-F5344CB8AC3E}">
        <p14:creationId xmlns:p14="http://schemas.microsoft.com/office/powerpoint/2010/main" val="19935033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74011" y="1100256"/>
            <a:ext cx="3124573" cy="424732"/>
          </a:xfrm>
        </p:spPr>
        <p:txBody>
          <a:bodyPr/>
          <a:lstStyle/>
          <a:p>
            <a:r>
              <a:rPr lang="en-US" altLang="zh-CN"/>
              <a:t>4</a:t>
            </a:r>
            <a:r>
              <a:rPr lang="zh-CN" altLang="en-US"/>
              <a:t>、词性分布差异分析</a:t>
            </a:r>
            <a:endParaRPr lang="zh-CN" altLang="en-US" dirty="0"/>
          </a:p>
        </p:txBody>
      </p:sp>
      <p:sp>
        <p:nvSpPr>
          <p:cNvPr id="10" name="内容占位符 6">
            <a:extLst>
              <a:ext uri="{FF2B5EF4-FFF2-40B4-BE49-F238E27FC236}">
                <a16:creationId xmlns:a16="http://schemas.microsoft.com/office/drawing/2014/main" id="{65696380-E320-4C44-03E3-647C4049ED3C}"/>
              </a:ext>
            </a:extLst>
          </p:cNvPr>
          <p:cNvSpPr>
            <a:spLocks noGrp="1"/>
          </p:cNvSpPr>
          <p:nvPr>
            <p:ph idx="1"/>
          </p:nvPr>
        </p:nvSpPr>
        <p:spPr>
          <a:xfrm>
            <a:off x="288473" y="1534571"/>
            <a:ext cx="8243287" cy="818839"/>
          </a:xfrm>
        </p:spPr>
        <p:txBody>
          <a:bodyPr>
            <a:noAutofit/>
          </a:bodyPr>
          <a:lstStyle/>
          <a:p>
            <a:pPr lvl="1">
              <a:lnSpc>
                <a:spcPct val="100000"/>
              </a:lnSpc>
              <a:buFont typeface="Wingdings" panose="05000000000000000000" pitchFamily="2" charset="2"/>
              <a:buChar char="l"/>
            </a:pPr>
            <a:r>
              <a:rPr lang="en-US" altLang="zh-CN" sz="1350">
                <a:latin typeface="Times New Roman" panose="02020603050405020304" pitchFamily="18" charset="0"/>
                <a:cs typeface="Times New Roman" panose="02020603050405020304" pitchFamily="18" charset="0"/>
              </a:rPr>
              <a:t>GujiBERT</a:t>
            </a:r>
            <a:r>
              <a:rPr lang="zh-CN" altLang="en-US" sz="1350"/>
              <a:t>（该模型由本课题组在</a:t>
            </a:r>
            <a:r>
              <a:rPr lang="en-US" altLang="zh-CN" sz="1350"/>
              <a:t>24</a:t>
            </a:r>
            <a:r>
              <a:rPr lang="zh-CN" altLang="en-US" sz="1350"/>
              <a:t>亿的殆知阁古文语料上使用掩码语言模型任务训练而成）词性抽取</a:t>
            </a:r>
            <a:endParaRPr lang="en-US" altLang="zh-CN" sz="1350"/>
          </a:p>
          <a:p>
            <a:pPr lvl="1">
              <a:lnSpc>
                <a:spcPct val="100000"/>
              </a:lnSpc>
              <a:buFont typeface="Wingdings" panose="05000000000000000000" pitchFamily="2" charset="2"/>
              <a:buChar char="l"/>
            </a:pPr>
            <a:r>
              <a:rPr lang="zh-CN" altLang="en-US" sz="1350"/>
              <a:t>词性标注集参照南京师范大学先秦汉语分词规范和词类标记集</a:t>
            </a:r>
            <a:endParaRPr lang="en-US" altLang="zh-CN" sz="1350"/>
          </a:p>
          <a:p>
            <a:pPr lvl="1">
              <a:lnSpc>
                <a:spcPct val="100000"/>
              </a:lnSpc>
              <a:buFont typeface="Wingdings" panose="05000000000000000000" pitchFamily="2" charset="2"/>
              <a:buChar char="l"/>
            </a:pPr>
            <a:r>
              <a:rPr lang="zh-CN" altLang="en-US" sz="1350"/>
              <a:t>统计各时段高频词性。</a:t>
            </a:r>
            <a:endParaRPr lang="en-US" altLang="zh-CN" sz="1350" dirty="0"/>
          </a:p>
        </p:txBody>
      </p:sp>
      <p:graphicFrame>
        <p:nvGraphicFramePr>
          <p:cNvPr id="9" name="表格 9">
            <a:extLst>
              <a:ext uri="{FF2B5EF4-FFF2-40B4-BE49-F238E27FC236}">
                <a16:creationId xmlns:a16="http://schemas.microsoft.com/office/drawing/2014/main" id="{38488C4B-28B7-4859-8F9D-6F1EF82B5447}"/>
              </a:ext>
            </a:extLst>
          </p:cNvPr>
          <p:cNvGraphicFramePr>
            <a:graphicFrameLocks noGrp="1"/>
          </p:cNvGraphicFramePr>
          <p:nvPr>
            <p:extLst>
              <p:ext uri="{D42A27DB-BD31-4B8C-83A1-F6EECF244321}">
                <p14:modId xmlns:p14="http://schemas.microsoft.com/office/powerpoint/2010/main" val="1285712574"/>
              </p:ext>
            </p:extLst>
          </p:nvPr>
        </p:nvGraphicFramePr>
        <p:xfrm>
          <a:off x="1302329" y="2592562"/>
          <a:ext cx="6095997" cy="3295418"/>
        </p:xfrm>
        <a:graphic>
          <a:graphicData uri="http://schemas.openxmlformats.org/drawingml/2006/table">
            <a:tbl>
              <a:tblPr firstRow="1" bandRow="1">
                <a:tableStyleId>{5C22544A-7EE6-4342-B048-85BDC9FD1C3A}</a:tableStyleId>
              </a:tblPr>
              <a:tblGrid>
                <a:gridCol w="677333">
                  <a:extLst>
                    <a:ext uri="{9D8B030D-6E8A-4147-A177-3AD203B41FA5}">
                      <a16:colId xmlns:a16="http://schemas.microsoft.com/office/drawing/2014/main" val="1039887287"/>
                    </a:ext>
                  </a:extLst>
                </a:gridCol>
                <a:gridCol w="677333">
                  <a:extLst>
                    <a:ext uri="{9D8B030D-6E8A-4147-A177-3AD203B41FA5}">
                      <a16:colId xmlns:a16="http://schemas.microsoft.com/office/drawing/2014/main" val="2740876627"/>
                    </a:ext>
                  </a:extLst>
                </a:gridCol>
                <a:gridCol w="677333">
                  <a:extLst>
                    <a:ext uri="{9D8B030D-6E8A-4147-A177-3AD203B41FA5}">
                      <a16:colId xmlns:a16="http://schemas.microsoft.com/office/drawing/2014/main" val="647299578"/>
                    </a:ext>
                  </a:extLst>
                </a:gridCol>
                <a:gridCol w="677333">
                  <a:extLst>
                    <a:ext uri="{9D8B030D-6E8A-4147-A177-3AD203B41FA5}">
                      <a16:colId xmlns:a16="http://schemas.microsoft.com/office/drawing/2014/main" val="2682126734"/>
                    </a:ext>
                  </a:extLst>
                </a:gridCol>
                <a:gridCol w="677333">
                  <a:extLst>
                    <a:ext uri="{9D8B030D-6E8A-4147-A177-3AD203B41FA5}">
                      <a16:colId xmlns:a16="http://schemas.microsoft.com/office/drawing/2014/main" val="2857559078"/>
                    </a:ext>
                  </a:extLst>
                </a:gridCol>
                <a:gridCol w="677333">
                  <a:extLst>
                    <a:ext uri="{9D8B030D-6E8A-4147-A177-3AD203B41FA5}">
                      <a16:colId xmlns:a16="http://schemas.microsoft.com/office/drawing/2014/main" val="3519451346"/>
                    </a:ext>
                  </a:extLst>
                </a:gridCol>
                <a:gridCol w="677333">
                  <a:extLst>
                    <a:ext uri="{9D8B030D-6E8A-4147-A177-3AD203B41FA5}">
                      <a16:colId xmlns:a16="http://schemas.microsoft.com/office/drawing/2014/main" val="2478460460"/>
                    </a:ext>
                  </a:extLst>
                </a:gridCol>
                <a:gridCol w="677333">
                  <a:extLst>
                    <a:ext uri="{9D8B030D-6E8A-4147-A177-3AD203B41FA5}">
                      <a16:colId xmlns:a16="http://schemas.microsoft.com/office/drawing/2014/main" val="2051046216"/>
                    </a:ext>
                  </a:extLst>
                </a:gridCol>
                <a:gridCol w="677333">
                  <a:extLst>
                    <a:ext uri="{9D8B030D-6E8A-4147-A177-3AD203B41FA5}">
                      <a16:colId xmlns:a16="http://schemas.microsoft.com/office/drawing/2014/main" val="1491246609"/>
                    </a:ext>
                  </a:extLst>
                </a:gridCol>
              </a:tblGrid>
              <a:tr h="235988">
                <a:tc gridSpan="3">
                  <a:txBody>
                    <a:bodyPr/>
                    <a:lstStyle/>
                    <a:p>
                      <a:pPr algn="ctr"/>
                      <a:r>
                        <a:rPr lang="zh-CN" altLang="en-US" sz="900">
                          <a:ea typeface="楷体" panose="02010609060101010101" pitchFamily="49" charset="-122"/>
                        </a:rPr>
                        <a:t>上古</a:t>
                      </a:r>
                    </a:p>
                  </a:txBody>
                  <a:tcPr marL="68580" marR="68580" marT="34290" marB="34290"/>
                </a:tc>
                <a:tc hMerge="1">
                  <a:txBody>
                    <a:bodyPr/>
                    <a:lstStyle/>
                    <a:p>
                      <a:endParaRPr lang="zh-CN" altLang="en-US"/>
                    </a:p>
                  </a:txBody>
                  <a:tcPr/>
                </a:tc>
                <a:tc hMerge="1">
                  <a:txBody>
                    <a:bodyPr/>
                    <a:lstStyle/>
                    <a:p>
                      <a:endParaRPr lang="zh-CN" altLang="en-US"/>
                    </a:p>
                  </a:txBody>
                  <a:tcPr/>
                </a:tc>
                <a:tc gridSpan="3">
                  <a:txBody>
                    <a:bodyPr/>
                    <a:lstStyle/>
                    <a:p>
                      <a:pPr algn="ctr"/>
                      <a:r>
                        <a:rPr lang="zh-CN" altLang="en-US" sz="900">
                          <a:ea typeface="楷体" panose="02010609060101010101" pitchFamily="49" charset="-122"/>
                        </a:rPr>
                        <a:t>中古</a:t>
                      </a:r>
                    </a:p>
                  </a:txBody>
                  <a:tcPr marL="68580" marR="68580" marT="34290" marB="34290"/>
                </a:tc>
                <a:tc hMerge="1">
                  <a:txBody>
                    <a:bodyPr/>
                    <a:lstStyle/>
                    <a:p>
                      <a:endParaRPr lang="zh-CN" altLang="en-US"/>
                    </a:p>
                  </a:txBody>
                  <a:tcPr/>
                </a:tc>
                <a:tc hMerge="1">
                  <a:txBody>
                    <a:bodyPr/>
                    <a:lstStyle/>
                    <a:p>
                      <a:endParaRPr lang="zh-CN" altLang="en-US"/>
                    </a:p>
                  </a:txBody>
                  <a:tcPr/>
                </a:tc>
                <a:tc gridSpan="3">
                  <a:txBody>
                    <a:bodyPr/>
                    <a:lstStyle/>
                    <a:p>
                      <a:pPr algn="ctr"/>
                      <a:r>
                        <a:rPr lang="zh-CN" altLang="en-US" sz="900">
                          <a:ea typeface="楷体" panose="02010609060101010101" pitchFamily="49" charset="-122"/>
                        </a:rPr>
                        <a:t>近古</a:t>
                      </a:r>
                    </a:p>
                  </a:txBody>
                  <a:tcPr marL="68580" marR="68580" marT="34290" marB="34290"/>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242056874"/>
                  </a:ext>
                </a:extLst>
              </a:tr>
              <a:tr h="278130">
                <a:tc>
                  <a:txBody>
                    <a:bodyPr/>
                    <a:lstStyle/>
                    <a:p>
                      <a:pPr algn="ctr"/>
                      <a:r>
                        <a:rPr lang="zh-CN" sz="900" kern="100">
                          <a:effectLst/>
                          <a:latin typeface="Times New Roman" panose="02020603050405020304" pitchFamily="18" charset="0"/>
                          <a:ea typeface="楷体" panose="02010609060101010101" pitchFamily="49" charset="-122"/>
                        </a:rPr>
                        <a:t>词性</a:t>
                      </a:r>
                    </a:p>
                  </a:txBody>
                  <a:tcPr marL="51435" marR="51435" marT="0" marB="0" anchor="ctr"/>
                </a:tc>
                <a:tc>
                  <a:txBody>
                    <a:bodyPr/>
                    <a:lstStyle/>
                    <a:p>
                      <a:pPr algn="ctr"/>
                      <a:r>
                        <a:rPr lang="zh-CN" sz="900" kern="100">
                          <a:effectLst/>
                          <a:latin typeface="Times New Roman" panose="02020603050405020304" pitchFamily="18" charset="0"/>
                          <a:ea typeface="楷体" panose="02010609060101010101" pitchFamily="49" charset="-122"/>
                        </a:rPr>
                        <a:t>词性占比</a:t>
                      </a:r>
                      <a:r>
                        <a:rPr lang="en-US" sz="900" kern="100">
                          <a:effectLst/>
                          <a:latin typeface="Times New Roman" panose="02020603050405020304" pitchFamily="18" charset="0"/>
                          <a:ea typeface="楷体" panose="02010609060101010101" pitchFamily="49" charset="-122"/>
                        </a:rPr>
                        <a:t>/%</a:t>
                      </a:r>
                      <a:endParaRPr lang="zh-CN" sz="900" kern="100">
                        <a:effectLst/>
                        <a:latin typeface="Times New Roman" panose="02020603050405020304" pitchFamily="18" charset="0"/>
                        <a:ea typeface="楷体" panose="02010609060101010101" pitchFamily="49" charset="-122"/>
                      </a:endParaRPr>
                    </a:p>
                  </a:txBody>
                  <a:tcPr marL="51435" marR="51435" marT="0" marB="0" anchor="ctr"/>
                </a:tc>
                <a:tc>
                  <a:txBody>
                    <a:bodyPr/>
                    <a:lstStyle/>
                    <a:p>
                      <a:pPr algn="ctr"/>
                      <a:r>
                        <a:rPr lang="zh-CN" sz="900" kern="100">
                          <a:effectLst/>
                          <a:latin typeface="Times New Roman" panose="02020603050405020304" pitchFamily="18" charset="0"/>
                          <a:ea typeface="楷体" panose="02010609060101010101" pitchFamily="49" charset="-122"/>
                        </a:rPr>
                        <a:t>词性</a:t>
                      </a:r>
                    </a:p>
                  </a:txBody>
                  <a:tcPr marL="51435" marR="51435" marT="0" marB="0" anchor="ctr"/>
                </a:tc>
                <a:tc>
                  <a:txBody>
                    <a:bodyPr/>
                    <a:lstStyle/>
                    <a:p>
                      <a:pPr algn="ctr"/>
                      <a:r>
                        <a:rPr lang="zh-CN" sz="900" kern="100">
                          <a:effectLst/>
                          <a:latin typeface="Times New Roman" panose="02020603050405020304" pitchFamily="18" charset="0"/>
                          <a:ea typeface="楷体" panose="02010609060101010101" pitchFamily="49" charset="-122"/>
                        </a:rPr>
                        <a:t>词性占比</a:t>
                      </a:r>
                      <a:r>
                        <a:rPr lang="en-US" sz="900" kern="100">
                          <a:effectLst/>
                          <a:latin typeface="Times New Roman" panose="02020603050405020304" pitchFamily="18" charset="0"/>
                          <a:ea typeface="楷体" panose="02010609060101010101" pitchFamily="49" charset="-122"/>
                        </a:rPr>
                        <a:t>/%</a:t>
                      </a:r>
                      <a:endParaRPr lang="zh-CN" sz="900" kern="100">
                        <a:effectLst/>
                        <a:latin typeface="Times New Roman" panose="02020603050405020304" pitchFamily="18" charset="0"/>
                        <a:ea typeface="楷体" panose="02010609060101010101" pitchFamily="49" charset="-122"/>
                      </a:endParaRPr>
                    </a:p>
                  </a:txBody>
                  <a:tcPr marL="51435" marR="51435" marT="0" marB="0" anchor="ctr"/>
                </a:tc>
                <a:tc>
                  <a:txBody>
                    <a:bodyPr/>
                    <a:lstStyle/>
                    <a:p>
                      <a:pPr algn="ctr"/>
                      <a:r>
                        <a:rPr lang="zh-CN" sz="900" kern="100">
                          <a:effectLst/>
                          <a:latin typeface="Times New Roman" panose="02020603050405020304" pitchFamily="18" charset="0"/>
                          <a:ea typeface="楷体" panose="02010609060101010101" pitchFamily="49" charset="-122"/>
                        </a:rPr>
                        <a:t>词性</a:t>
                      </a:r>
                    </a:p>
                  </a:txBody>
                  <a:tcPr marL="51435" marR="51435" marT="0" marB="0" anchor="ctr"/>
                </a:tc>
                <a:tc>
                  <a:txBody>
                    <a:bodyPr/>
                    <a:lstStyle/>
                    <a:p>
                      <a:pPr algn="ctr"/>
                      <a:r>
                        <a:rPr lang="zh-CN" sz="900" kern="100">
                          <a:effectLst/>
                          <a:latin typeface="Times New Roman" panose="02020603050405020304" pitchFamily="18" charset="0"/>
                          <a:ea typeface="楷体" panose="02010609060101010101" pitchFamily="49" charset="-122"/>
                        </a:rPr>
                        <a:t>词性占比</a:t>
                      </a:r>
                      <a:r>
                        <a:rPr lang="en-US" sz="900" kern="100">
                          <a:effectLst/>
                          <a:latin typeface="Times New Roman" panose="02020603050405020304" pitchFamily="18" charset="0"/>
                          <a:ea typeface="楷体" panose="02010609060101010101" pitchFamily="49" charset="-122"/>
                        </a:rPr>
                        <a:t>/%</a:t>
                      </a:r>
                      <a:endParaRPr lang="zh-CN" sz="900" kern="100">
                        <a:effectLst/>
                        <a:latin typeface="Times New Roman" panose="02020603050405020304" pitchFamily="18" charset="0"/>
                        <a:ea typeface="楷体" panose="02010609060101010101" pitchFamily="49" charset="-122"/>
                      </a:endParaRPr>
                    </a:p>
                  </a:txBody>
                  <a:tcPr marL="51435" marR="51435" marT="0" marB="0" anchor="ctr"/>
                </a:tc>
                <a:tc>
                  <a:txBody>
                    <a:bodyPr/>
                    <a:lstStyle/>
                    <a:p>
                      <a:pPr algn="ctr"/>
                      <a:r>
                        <a:rPr lang="zh-CN" sz="900" kern="100">
                          <a:effectLst/>
                          <a:latin typeface="Times New Roman" panose="02020603050405020304" pitchFamily="18" charset="0"/>
                          <a:ea typeface="楷体" panose="02010609060101010101" pitchFamily="49" charset="-122"/>
                        </a:rPr>
                        <a:t>词性</a:t>
                      </a:r>
                    </a:p>
                  </a:txBody>
                  <a:tcPr marL="51435" marR="51435" marT="0" marB="0" anchor="ctr"/>
                </a:tc>
                <a:tc>
                  <a:txBody>
                    <a:bodyPr/>
                    <a:lstStyle/>
                    <a:p>
                      <a:pPr algn="ctr"/>
                      <a:r>
                        <a:rPr lang="zh-CN" sz="900" kern="100">
                          <a:effectLst/>
                          <a:latin typeface="Times New Roman" panose="02020603050405020304" pitchFamily="18" charset="0"/>
                          <a:ea typeface="楷体" panose="02010609060101010101" pitchFamily="49" charset="-122"/>
                        </a:rPr>
                        <a:t>词性占比</a:t>
                      </a:r>
                      <a:r>
                        <a:rPr lang="en-US" sz="900" kern="100">
                          <a:effectLst/>
                          <a:latin typeface="Times New Roman" panose="02020603050405020304" pitchFamily="18" charset="0"/>
                          <a:ea typeface="楷体" panose="02010609060101010101" pitchFamily="49" charset="-122"/>
                        </a:rPr>
                        <a:t>/%</a:t>
                      </a:r>
                      <a:endParaRPr lang="zh-CN" sz="900" kern="100">
                        <a:effectLst/>
                        <a:latin typeface="Times New Roman" panose="02020603050405020304" pitchFamily="18" charset="0"/>
                        <a:ea typeface="楷体" panose="02010609060101010101" pitchFamily="49" charset="-122"/>
                      </a:endParaRPr>
                    </a:p>
                  </a:txBody>
                  <a:tcPr marL="51435" marR="51435" marT="0" marB="0" anchor="ctr"/>
                </a:tc>
                <a:tc>
                  <a:txBody>
                    <a:bodyPr/>
                    <a:lstStyle/>
                    <a:p>
                      <a:pPr algn="ctr"/>
                      <a:r>
                        <a:rPr lang="zh-CN" sz="900" kern="100">
                          <a:effectLst/>
                          <a:latin typeface="Times New Roman" panose="02020603050405020304" pitchFamily="18" charset="0"/>
                          <a:ea typeface="楷体" panose="02010609060101010101" pitchFamily="49" charset="-122"/>
                        </a:rPr>
                        <a:t>词性</a:t>
                      </a:r>
                    </a:p>
                  </a:txBody>
                  <a:tcPr marL="51435" marR="51435" marT="0" marB="0" anchor="ctr"/>
                </a:tc>
                <a:extLst>
                  <a:ext uri="{0D108BD9-81ED-4DB2-BD59-A6C34878D82A}">
                    <a16:rowId xmlns:a16="http://schemas.microsoft.com/office/drawing/2014/main" val="1035195117"/>
                  </a:ext>
                </a:extLst>
              </a:tr>
              <a:tr h="278130">
                <a:tc>
                  <a:txBody>
                    <a:bodyPr/>
                    <a:lstStyle/>
                    <a:p>
                      <a:pPr algn="ctr"/>
                      <a:r>
                        <a:rPr lang="en-US" sz="900" kern="100">
                          <a:effectLst/>
                          <a:latin typeface="Times New Roman" panose="02020603050405020304" pitchFamily="18" charset="0"/>
                          <a:ea typeface="楷体" panose="02010609060101010101" pitchFamily="49" charset="-122"/>
                        </a:rPr>
                        <a:t>v</a:t>
                      </a:r>
                      <a:endParaRPr lang="zh-CN" sz="900" kern="100">
                        <a:effectLst/>
                        <a:latin typeface="Times New Roman" panose="02020603050405020304" pitchFamily="18" charset="0"/>
                        <a:ea typeface="楷体" panose="02010609060101010101" pitchFamily="49" charset="-122"/>
                      </a:endParaRPr>
                    </a:p>
                  </a:txBody>
                  <a:tcPr marL="51435" marR="51435" marT="0" marB="0" anchor="ctr"/>
                </a:tc>
                <a:tc>
                  <a:txBody>
                    <a:bodyPr/>
                    <a:lstStyle/>
                    <a:p>
                      <a:pPr algn="ctr"/>
                      <a:r>
                        <a:rPr lang="en-US" sz="900" kern="100">
                          <a:effectLst/>
                          <a:latin typeface="Times New Roman" panose="02020603050405020304" pitchFamily="18" charset="0"/>
                          <a:ea typeface="楷体" panose="02010609060101010101" pitchFamily="49" charset="-122"/>
                        </a:rPr>
                        <a:t>26.90</a:t>
                      </a:r>
                      <a:endParaRPr lang="zh-CN" sz="900" kern="100">
                        <a:effectLst/>
                        <a:latin typeface="Times New Roman" panose="02020603050405020304" pitchFamily="18" charset="0"/>
                        <a:ea typeface="楷体" panose="02010609060101010101" pitchFamily="49" charset="-122"/>
                      </a:endParaRPr>
                    </a:p>
                  </a:txBody>
                  <a:tcPr marL="51435" marR="51435" marT="0" marB="0" anchor="ctr"/>
                </a:tc>
                <a:tc>
                  <a:txBody>
                    <a:bodyPr/>
                    <a:lstStyle/>
                    <a:p>
                      <a:pPr algn="ctr"/>
                      <a:r>
                        <a:rPr lang="en-US" sz="900" kern="100">
                          <a:effectLst/>
                          <a:latin typeface="Times New Roman" panose="02020603050405020304" pitchFamily="18" charset="0"/>
                          <a:ea typeface="楷体" panose="02010609060101010101" pitchFamily="49" charset="-122"/>
                        </a:rPr>
                        <a:t>v</a:t>
                      </a:r>
                      <a:endParaRPr lang="zh-CN" sz="900" kern="100">
                        <a:effectLst/>
                        <a:latin typeface="Times New Roman" panose="02020603050405020304" pitchFamily="18" charset="0"/>
                        <a:ea typeface="楷体" panose="02010609060101010101" pitchFamily="49" charset="-122"/>
                      </a:endParaRPr>
                    </a:p>
                  </a:txBody>
                  <a:tcPr marL="51435" marR="51435" marT="0" marB="0" anchor="ctr"/>
                </a:tc>
                <a:tc>
                  <a:txBody>
                    <a:bodyPr/>
                    <a:lstStyle/>
                    <a:p>
                      <a:pPr algn="ctr"/>
                      <a:r>
                        <a:rPr lang="en-US" sz="900" kern="100">
                          <a:effectLst/>
                          <a:latin typeface="Times New Roman" panose="02020603050405020304" pitchFamily="18" charset="0"/>
                          <a:ea typeface="楷体" panose="02010609060101010101" pitchFamily="49" charset="-122"/>
                        </a:rPr>
                        <a:t>26.41</a:t>
                      </a:r>
                      <a:endParaRPr lang="zh-CN" sz="900" kern="100">
                        <a:effectLst/>
                        <a:latin typeface="Times New Roman" panose="02020603050405020304" pitchFamily="18" charset="0"/>
                        <a:ea typeface="楷体" panose="02010609060101010101" pitchFamily="49" charset="-122"/>
                      </a:endParaRPr>
                    </a:p>
                  </a:txBody>
                  <a:tcPr marL="51435" marR="51435" marT="0" marB="0" anchor="ctr"/>
                </a:tc>
                <a:tc>
                  <a:txBody>
                    <a:bodyPr/>
                    <a:lstStyle/>
                    <a:p>
                      <a:pPr algn="ctr"/>
                      <a:r>
                        <a:rPr lang="en-US" sz="900" kern="100">
                          <a:effectLst/>
                          <a:latin typeface="Times New Roman" panose="02020603050405020304" pitchFamily="18" charset="0"/>
                          <a:ea typeface="楷体" panose="02010609060101010101" pitchFamily="49" charset="-122"/>
                        </a:rPr>
                        <a:t>v</a:t>
                      </a:r>
                      <a:endParaRPr lang="zh-CN" sz="900" kern="100">
                        <a:effectLst/>
                        <a:latin typeface="Times New Roman" panose="02020603050405020304" pitchFamily="18" charset="0"/>
                        <a:ea typeface="楷体" panose="02010609060101010101" pitchFamily="49" charset="-122"/>
                      </a:endParaRPr>
                    </a:p>
                  </a:txBody>
                  <a:tcPr marL="51435" marR="51435" marT="0" marB="0" anchor="ctr"/>
                </a:tc>
                <a:tc>
                  <a:txBody>
                    <a:bodyPr/>
                    <a:lstStyle/>
                    <a:p>
                      <a:pPr algn="ctr"/>
                      <a:r>
                        <a:rPr lang="en-US" sz="900" kern="100">
                          <a:effectLst/>
                          <a:latin typeface="Times New Roman" panose="02020603050405020304" pitchFamily="18" charset="0"/>
                          <a:ea typeface="楷体" panose="02010609060101010101" pitchFamily="49" charset="-122"/>
                        </a:rPr>
                        <a:t>26.93</a:t>
                      </a:r>
                      <a:endParaRPr lang="zh-CN" sz="900" kern="100">
                        <a:effectLst/>
                        <a:latin typeface="Times New Roman" panose="02020603050405020304" pitchFamily="18" charset="0"/>
                        <a:ea typeface="楷体" panose="02010609060101010101" pitchFamily="49" charset="-122"/>
                      </a:endParaRPr>
                    </a:p>
                  </a:txBody>
                  <a:tcPr marL="51435" marR="51435" marT="0" marB="0" anchor="ctr"/>
                </a:tc>
                <a:tc>
                  <a:txBody>
                    <a:bodyPr/>
                    <a:lstStyle/>
                    <a:p>
                      <a:pPr algn="ctr"/>
                      <a:r>
                        <a:rPr lang="en-US" sz="900" kern="100">
                          <a:effectLst/>
                          <a:latin typeface="Times New Roman" panose="02020603050405020304" pitchFamily="18" charset="0"/>
                          <a:ea typeface="楷体" panose="02010609060101010101" pitchFamily="49" charset="-122"/>
                        </a:rPr>
                        <a:t>v</a:t>
                      </a:r>
                      <a:endParaRPr lang="zh-CN" sz="900" kern="100">
                        <a:effectLst/>
                        <a:latin typeface="Times New Roman" panose="02020603050405020304" pitchFamily="18" charset="0"/>
                        <a:ea typeface="楷体" panose="02010609060101010101" pitchFamily="49" charset="-122"/>
                      </a:endParaRPr>
                    </a:p>
                  </a:txBody>
                  <a:tcPr marL="51435" marR="51435" marT="0" marB="0" anchor="ctr"/>
                </a:tc>
                <a:tc>
                  <a:txBody>
                    <a:bodyPr/>
                    <a:lstStyle/>
                    <a:p>
                      <a:pPr algn="ctr"/>
                      <a:r>
                        <a:rPr lang="en-US" sz="900" kern="100">
                          <a:effectLst/>
                          <a:latin typeface="Times New Roman" panose="02020603050405020304" pitchFamily="18" charset="0"/>
                          <a:ea typeface="楷体" panose="02010609060101010101" pitchFamily="49" charset="-122"/>
                        </a:rPr>
                        <a:t>26.90</a:t>
                      </a:r>
                      <a:endParaRPr lang="zh-CN" sz="900" kern="100">
                        <a:effectLst/>
                        <a:latin typeface="Times New Roman" panose="02020603050405020304" pitchFamily="18" charset="0"/>
                        <a:ea typeface="楷体" panose="02010609060101010101" pitchFamily="49" charset="-122"/>
                      </a:endParaRPr>
                    </a:p>
                  </a:txBody>
                  <a:tcPr marL="51435" marR="51435" marT="0" marB="0" anchor="ctr"/>
                </a:tc>
                <a:tc>
                  <a:txBody>
                    <a:bodyPr/>
                    <a:lstStyle/>
                    <a:p>
                      <a:pPr algn="ctr"/>
                      <a:r>
                        <a:rPr lang="en-US" sz="900" kern="100">
                          <a:effectLst/>
                          <a:latin typeface="Times New Roman" panose="02020603050405020304" pitchFamily="18" charset="0"/>
                          <a:ea typeface="楷体" panose="02010609060101010101" pitchFamily="49" charset="-122"/>
                        </a:rPr>
                        <a:t>v</a:t>
                      </a:r>
                      <a:endParaRPr lang="zh-CN" sz="900" kern="100">
                        <a:effectLst/>
                        <a:latin typeface="Times New Roman" panose="02020603050405020304" pitchFamily="18" charset="0"/>
                        <a:ea typeface="楷体" panose="02010609060101010101" pitchFamily="49" charset="-122"/>
                      </a:endParaRPr>
                    </a:p>
                  </a:txBody>
                  <a:tcPr marL="51435" marR="51435" marT="0" marB="0" anchor="ctr"/>
                </a:tc>
                <a:extLst>
                  <a:ext uri="{0D108BD9-81ED-4DB2-BD59-A6C34878D82A}">
                    <a16:rowId xmlns:a16="http://schemas.microsoft.com/office/drawing/2014/main" val="4201107911"/>
                  </a:ext>
                </a:extLst>
              </a:tr>
              <a:tr h="278130">
                <a:tc>
                  <a:txBody>
                    <a:bodyPr/>
                    <a:lstStyle/>
                    <a:p>
                      <a:pPr algn="ctr"/>
                      <a:r>
                        <a:rPr lang="en-US" sz="900" kern="100">
                          <a:effectLst/>
                          <a:latin typeface="Times New Roman" panose="02020603050405020304" pitchFamily="18" charset="0"/>
                          <a:ea typeface="楷体" panose="02010609060101010101" pitchFamily="49" charset="-122"/>
                        </a:rPr>
                        <a:t>n</a:t>
                      </a:r>
                      <a:endParaRPr lang="zh-CN" sz="900" kern="100">
                        <a:effectLst/>
                        <a:latin typeface="Times New Roman" panose="02020603050405020304" pitchFamily="18" charset="0"/>
                        <a:ea typeface="楷体" panose="02010609060101010101" pitchFamily="49" charset="-122"/>
                      </a:endParaRPr>
                    </a:p>
                  </a:txBody>
                  <a:tcPr marL="51435" marR="51435" marT="0" marB="0" anchor="ctr"/>
                </a:tc>
                <a:tc>
                  <a:txBody>
                    <a:bodyPr/>
                    <a:lstStyle/>
                    <a:p>
                      <a:pPr algn="ctr"/>
                      <a:r>
                        <a:rPr lang="en-US" sz="900" kern="100">
                          <a:effectLst/>
                          <a:latin typeface="Times New Roman" panose="02020603050405020304" pitchFamily="18" charset="0"/>
                          <a:ea typeface="楷体" panose="02010609060101010101" pitchFamily="49" charset="-122"/>
                        </a:rPr>
                        <a:t>19.37</a:t>
                      </a:r>
                      <a:endParaRPr lang="zh-CN" sz="900" kern="100">
                        <a:effectLst/>
                        <a:latin typeface="Times New Roman" panose="02020603050405020304" pitchFamily="18" charset="0"/>
                        <a:ea typeface="楷体" panose="02010609060101010101" pitchFamily="49" charset="-122"/>
                      </a:endParaRPr>
                    </a:p>
                  </a:txBody>
                  <a:tcPr marL="51435" marR="51435" marT="0" marB="0" anchor="ctr"/>
                </a:tc>
                <a:tc>
                  <a:txBody>
                    <a:bodyPr/>
                    <a:lstStyle/>
                    <a:p>
                      <a:pPr algn="ctr"/>
                      <a:r>
                        <a:rPr lang="en-US" sz="900" kern="100">
                          <a:effectLst/>
                          <a:latin typeface="Times New Roman" panose="02020603050405020304" pitchFamily="18" charset="0"/>
                          <a:ea typeface="楷体" panose="02010609060101010101" pitchFamily="49" charset="-122"/>
                        </a:rPr>
                        <a:t>n</a:t>
                      </a:r>
                      <a:endParaRPr lang="zh-CN" sz="900" kern="100">
                        <a:effectLst/>
                        <a:latin typeface="Times New Roman" panose="02020603050405020304" pitchFamily="18" charset="0"/>
                        <a:ea typeface="楷体" panose="02010609060101010101" pitchFamily="49" charset="-122"/>
                      </a:endParaRPr>
                    </a:p>
                  </a:txBody>
                  <a:tcPr marL="51435" marR="51435" marT="0" marB="0" anchor="ctr"/>
                </a:tc>
                <a:tc>
                  <a:txBody>
                    <a:bodyPr/>
                    <a:lstStyle/>
                    <a:p>
                      <a:pPr algn="ctr"/>
                      <a:r>
                        <a:rPr lang="en-US" sz="900" kern="100">
                          <a:effectLst/>
                          <a:latin typeface="Times New Roman" panose="02020603050405020304" pitchFamily="18" charset="0"/>
                          <a:ea typeface="楷体" panose="02010609060101010101" pitchFamily="49" charset="-122"/>
                        </a:rPr>
                        <a:t>22.87</a:t>
                      </a:r>
                      <a:endParaRPr lang="zh-CN" sz="900" kern="100">
                        <a:effectLst/>
                        <a:latin typeface="Times New Roman" panose="02020603050405020304" pitchFamily="18" charset="0"/>
                        <a:ea typeface="楷体" panose="02010609060101010101" pitchFamily="49" charset="-122"/>
                      </a:endParaRPr>
                    </a:p>
                  </a:txBody>
                  <a:tcPr marL="51435" marR="51435" marT="0" marB="0" anchor="ctr"/>
                </a:tc>
                <a:tc>
                  <a:txBody>
                    <a:bodyPr/>
                    <a:lstStyle/>
                    <a:p>
                      <a:pPr algn="ctr"/>
                      <a:r>
                        <a:rPr lang="en-US" sz="900" kern="100">
                          <a:effectLst/>
                          <a:latin typeface="Times New Roman" panose="02020603050405020304" pitchFamily="18" charset="0"/>
                          <a:ea typeface="楷体" panose="02010609060101010101" pitchFamily="49" charset="-122"/>
                        </a:rPr>
                        <a:t>n</a:t>
                      </a:r>
                      <a:endParaRPr lang="zh-CN" sz="900" kern="100">
                        <a:effectLst/>
                        <a:latin typeface="Times New Roman" panose="02020603050405020304" pitchFamily="18" charset="0"/>
                        <a:ea typeface="楷体" panose="02010609060101010101" pitchFamily="49" charset="-122"/>
                      </a:endParaRPr>
                    </a:p>
                  </a:txBody>
                  <a:tcPr marL="51435" marR="51435" marT="0" marB="0" anchor="ctr"/>
                </a:tc>
                <a:tc>
                  <a:txBody>
                    <a:bodyPr/>
                    <a:lstStyle/>
                    <a:p>
                      <a:pPr algn="ctr"/>
                      <a:r>
                        <a:rPr lang="en-US" sz="900" kern="100">
                          <a:effectLst/>
                          <a:latin typeface="Times New Roman" panose="02020603050405020304" pitchFamily="18" charset="0"/>
                          <a:ea typeface="楷体" panose="02010609060101010101" pitchFamily="49" charset="-122"/>
                        </a:rPr>
                        <a:t>23.33</a:t>
                      </a:r>
                      <a:endParaRPr lang="zh-CN" sz="900" kern="100">
                        <a:effectLst/>
                        <a:latin typeface="Times New Roman" panose="02020603050405020304" pitchFamily="18" charset="0"/>
                        <a:ea typeface="楷体" panose="02010609060101010101" pitchFamily="49" charset="-122"/>
                      </a:endParaRPr>
                    </a:p>
                  </a:txBody>
                  <a:tcPr marL="51435" marR="51435" marT="0" marB="0" anchor="ctr"/>
                </a:tc>
                <a:tc>
                  <a:txBody>
                    <a:bodyPr/>
                    <a:lstStyle/>
                    <a:p>
                      <a:pPr algn="ctr"/>
                      <a:r>
                        <a:rPr lang="en-US" sz="900" kern="100">
                          <a:effectLst/>
                          <a:latin typeface="Times New Roman" panose="02020603050405020304" pitchFamily="18" charset="0"/>
                          <a:ea typeface="楷体" panose="02010609060101010101" pitchFamily="49" charset="-122"/>
                        </a:rPr>
                        <a:t>n</a:t>
                      </a:r>
                      <a:endParaRPr lang="zh-CN" sz="900" kern="100">
                        <a:effectLst/>
                        <a:latin typeface="Times New Roman" panose="02020603050405020304" pitchFamily="18" charset="0"/>
                        <a:ea typeface="楷体" panose="02010609060101010101" pitchFamily="49" charset="-122"/>
                      </a:endParaRPr>
                    </a:p>
                  </a:txBody>
                  <a:tcPr marL="51435" marR="51435" marT="0" marB="0" anchor="ctr"/>
                </a:tc>
                <a:tc>
                  <a:txBody>
                    <a:bodyPr/>
                    <a:lstStyle/>
                    <a:p>
                      <a:pPr algn="ctr"/>
                      <a:r>
                        <a:rPr lang="en-US" sz="900" kern="100">
                          <a:effectLst/>
                          <a:latin typeface="Times New Roman" panose="02020603050405020304" pitchFamily="18" charset="0"/>
                          <a:ea typeface="楷体" panose="02010609060101010101" pitchFamily="49" charset="-122"/>
                        </a:rPr>
                        <a:t>19.37</a:t>
                      </a:r>
                      <a:endParaRPr lang="zh-CN" sz="900" kern="100">
                        <a:effectLst/>
                        <a:latin typeface="Times New Roman" panose="02020603050405020304" pitchFamily="18" charset="0"/>
                        <a:ea typeface="楷体" panose="02010609060101010101" pitchFamily="49" charset="-122"/>
                      </a:endParaRPr>
                    </a:p>
                  </a:txBody>
                  <a:tcPr marL="51435" marR="51435" marT="0" marB="0" anchor="ctr"/>
                </a:tc>
                <a:tc>
                  <a:txBody>
                    <a:bodyPr/>
                    <a:lstStyle/>
                    <a:p>
                      <a:pPr algn="ctr"/>
                      <a:r>
                        <a:rPr lang="en-US" sz="900" kern="100">
                          <a:effectLst/>
                          <a:latin typeface="Times New Roman" panose="02020603050405020304" pitchFamily="18" charset="0"/>
                          <a:ea typeface="楷体" panose="02010609060101010101" pitchFamily="49" charset="-122"/>
                        </a:rPr>
                        <a:t>n</a:t>
                      </a:r>
                      <a:endParaRPr lang="zh-CN" sz="900" kern="100">
                        <a:effectLst/>
                        <a:latin typeface="Times New Roman" panose="02020603050405020304" pitchFamily="18" charset="0"/>
                        <a:ea typeface="楷体" panose="02010609060101010101" pitchFamily="49" charset="-122"/>
                      </a:endParaRPr>
                    </a:p>
                  </a:txBody>
                  <a:tcPr marL="51435" marR="51435" marT="0" marB="0" anchor="ctr"/>
                </a:tc>
                <a:extLst>
                  <a:ext uri="{0D108BD9-81ED-4DB2-BD59-A6C34878D82A}">
                    <a16:rowId xmlns:a16="http://schemas.microsoft.com/office/drawing/2014/main" val="3386325520"/>
                  </a:ext>
                </a:extLst>
              </a:tr>
              <a:tr h="278130">
                <a:tc>
                  <a:txBody>
                    <a:bodyPr/>
                    <a:lstStyle/>
                    <a:p>
                      <a:pPr algn="ctr"/>
                      <a:r>
                        <a:rPr lang="en-US" sz="900" kern="100">
                          <a:effectLst/>
                          <a:latin typeface="Times New Roman" panose="02020603050405020304" pitchFamily="18" charset="0"/>
                          <a:ea typeface="楷体" panose="02010609060101010101" pitchFamily="49" charset="-122"/>
                        </a:rPr>
                        <a:t>r</a:t>
                      </a:r>
                      <a:endParaRPr lang="zh-CN" sz="900" kern="100">
                        <a:effectLst/>
                        <a:latin typeface="Times New Roman" panose="02020603050405020304" pitchFamily="18" charset="0"/>
                        <a:ea typeface="楷体" panose="02010609060101010101" pitchFamily="49" charset="-122"/>
                      </a:endParaRPr>
                    </a:p>
                  </a:txBody>
                  <a:tcPr marL="51435" marR="51435" marT="0" marB="0" anchor="ctr"/>
                </a:tc>
                <a:tc>
                  <a:txBody>
                    <a:bodyPr/>
                    <a:lstStyle/>
                    <a:p>
                      <a:pPr algn="ctr"/>
                      <a:r>
                        <a:rPr lang="en-US" sz="900" kern="100">
                          <a:effectLst/>
                          <a:latin typeface="Times New Roman" panose="02020603050405020304" pitchFamily="18" charset="0"/>
                          <a:ea typeface="楷体" panose="02010609060101010101" pitchFamily="49" charset="-122"/>
                        </a:rPr>
                        <a:t>6.82</a:t>
                      </a:r>
                      <a:endParaRPr lang="zh-CN" sz="900" kern="100">
                        <a:effectLst/>
                        <a:latin typeface="Times New Roman" panose="02020603050405020304" pitchFamily="18" charset="0"/>
                        <a:ea typeface="楷体" panose="02010609060101010101" pitchFamily="49" charset="-122"/>
                      </a:endParaRPr>
                    </a:p>
                  </a:txBody>
                  <a:tcPr marL="51435" marR="51435" marT="0" marB="0" anchor="ctr"/>
                </a:tc>
                <a:tc>
                  <a:txBody>
                    <a:bodyPr/>
                    <a:lstStyle/>
                    <a:p>
                      <a:pPr algn="ctr"/>
                      <a:r>
                        <a:rPr lang="en-US" sz="900" kern="100">
                          <a:effectLst/>
                          <a:latin typeface="Times New Roman" panose="02020603050405020304" pitchFamily="18" charset="0"/>
                          <a:ea typeface="楷体" panose="02010609060101010101" pitchFamily="49" charset="-122"/>
                        </a:rPr>
                        <a:t>nr</a:t>
                      </a:r>
                      <a:endParaRPr lang="zh-CN" sz="900" kern="100">
                        <a:effectLst/>
                        <a:latin typeface="Times New Roman" panose="02020603050405020304" pitchFamily="18" charset="0"/>
                        <a:ea typeface="楷体" panose="02010609060101010101" pitchFamily="49" charset="-122"/>
                      </a:endParaRPr>
                    </a:p>
                  </a:txBody>
                  <a:tcPr marL="51435" marR="51435" marT="0" marB="0" anchor="ctr"/>
                </a:tc>
                <a:tc>
                  <a:txBody>
                    <a:bodyPr/>
                    <a:lstStyle/>
                    <a:p>
                      <a:pPr algn="ctr"/>
                      <a:r>
                        <a:rPr lang="en-US" sz="900" kern="100">
                          <a:effectLst/>
                          <a:latin typeface="Times New Roman" panose="02020603050405020304" pitchFamily="18" charset="0"/>
                          <a:ea typeface="楷体" panose="02010609060101010101" pitchFamily="49" charset="-122"/>
                        </a:rPr>
                        <a:t>6.49</a:t>
                      </a:r>
                      <a:endParaRPr lang="zh-CN" sz="900" kern="100">
                        <a:effectLst/>
                        <a:latin typeface="Times New Roman" panose="02020603050405020304" pitchFamily="18" charset="0"/>
                        <a:ea typeface="楷体" panose="02010609060101010101" pitchFamily="49" charset="-122"/>
                      </a:endParaRPr>
                    </a:p>
                  </a:txBody>
                  <a:tcPr marL="51435" marR="51435" marT="0" marB="0" anchor="ctr"/>
                </a:tc>
                <a:tc>
                  <a:txBody>
                    <a:bodyPr/>
                    <a:lstStyle/>
                    <a:p>
                      <a:pPr algn="ctr"/>
                      <a:r>
                        <a:rPr lang="en-US" sz="900" kern="100">
                          <a:effectLst/>
                          <a:latin typeface="Times New Roman" panose="02020603050405020304" pitchFamily="18" charset="0"/>
                          <a:ea typeface="楷体" panose="02010609060101010101" pitchFamily="49" charset="-122"/>
                        </a:rPr>
                        <a:t>nr</a:t>
                      </a:r>
                      <a:endParaRPr lang="zh-CN" sz="900" kern="100">
                        <a:effectLst/>
                        <a:latin typeface="Times New Roman" panose="02020603050405020304" pitchFamily="18" charset="0"/>
                        <a:ea typeface="楷体" panose="02010609060101010101" pitchFamily="49" charset="-122"/>
                      </a:endParaRPr>
                    </a:p>
                  </a:txBody>
                  <a:tcPr marL="51435" marR="51435" marT="0" marB="0" anchor="ctr"/>
                </a:tc>
                <a:tc>
                  <a:txBody>
                    <a:bodyPr/>
                    <a:lstStyle/>
                    <a:p>
                      <a:pPr algn="ctr"/>
                      <a:r>
                        <a:rPr lang="en-US" sz="900" kern="100">
                          <a:effectLst/>
                          <a:latin typeface="Times New Roman" panose="02020603050405020304" pitchFamily="18" charset="0"/>
                          <a:ea typeface="楷体" panose="02010609060101010101" pitchFamily="49" charset="-122"/>
                        </a:rPr>
                        <a:t>6.41</a:t>
                      </a:r>
                      <a:endParaRPr lang="zh-CN" sz="900" kern="100">
                        <a:effectLst/>
                        <a:latin typeface="Times New Roman" panose="02020603050405020304" pitchFamily="18" charset="0"/>
                        <a:ea typeface="楷体" panose="02010609060101010101" pitchFamily="49" charset="-122"/>
                      </a:endParaRPr>
                    </a:p>
                  </a:txBody>
                  <a:tcPr marL="51435" marR="51435" marT="0" marB="0" anchor="ctr"/>
                </a:tc>
                <a:tc>
                  <a:txBody>
                    <a:bodyPr/>
                    <a:lstStyle/>
                    <a:p>
                      <a:pPr algn="ctr"/>
                      <a:r>
                        <a:rPr lang="en-US" sz="900" kern="100">
                          <a:effectLst/>
                          <a:latin typeface="Times New Roman" panose="02020603050405020304" pitchFamily="18" charset="0"/>
                          <a:ea typeface="楷体" panose="02010609060101010101" pitchFamily="49" charset="-122"/>
                        </a:rPr>
                        <a:t>r</a:t>
                      </a:r>
                      <a:endParaRPr lang="zh-CN" sz="900" kern="100">
                        <a:effectLst/>
                        <a:latin typeface="Times New Roman" panose="02020603050405020304" pitchFamily="18" charset="0"/>
                        <a:ea typeface="楷体" panose="02010609060101010101" pitchFamily="49" charset="-122"/>
                      </a:endParaRPr>
                    </a:p>
                  </a:txBody>
                  <a:tcPr marL="51435" marR="51435" marT="0" marB="0" anchor="ctr"/>
                </a:tc>
                <a:tc>
                  <a:txBody>
                    <a:bodyPr/>
                    <a:lstStyle/>
                    <a:p>
                      <a:pPr algn="ctr"/>
                      <a:r>
                        <a:rPr lang="en-US" sz="900" kern="100">
                          <a:effectLst/>
                          <a:latin typeface="Times New Roman" panose="02020603050405020304" pitchFamily="18" charset="0"/>
                          <a:ea typeface="楷体" panose="02010609060101010101" pitchFamily="49" charset="-122"/>
                        </a:rPr>
                        <a:t>6.82</a:t>
                      </a:r>
                      <a:endParaRPr lang="zh-CN" sz="900" kern="100">
                        <a:effectLst/>
                        <a:latin typeface="Times New Roman" panose="02020603050405020304" pitchFamily="18" charset="0"/>
                        <a:ea typeface="楷体" panose="02010609060101010101" pitchFamily="49" charset="-122"/>
                      </a:endParaRPr>
                    </a:p>
                  </a:txBody>
                  <a:tcPr marL="51435" marR="51435" marT="0" marB="0" anchor="ctr"/>
                </a:tc>
                <a:tc>
                  <a:txBody>
                    <a:bodyPr/>
                    <a:lstStyle/>
                    <a:p>
                      <a:pPr algn="ctr"/>
                      <a:r>
                        <a:rPr lang="en-US" sz="900" kern="100">
                          <a:effectLst/>
                          <a:latin typeface="Times New Roman" panose="02020603050405020304" pitchFamily="18" charset="0"/>
                          <a:ea typeface="楷体" panose="02010609060101010101" pitchFamily="49" charset="-122"/>
                        </a:rPr>
                        <a:t>nr</a:t>
                      </a:r>
                      <a:endParaRPr lang="zh-CN" sz="900" kern="100">
                        <a:effectLst/>
                        <a:latin typeface="Times New Roman" panose="02020603050405020304" pitchFamily="18" charset="0"/>
                        <a:ea typeface="楷体" panose="02010609060101010101" pitchFamily="49" charset="-122"/>
                      </a:endParaRPr>
                    </a:p>
                  </a:txBody>
                  <a:tcPr marL="51435" marR="51435" marT="0" marB="0" anchor="ctr"/>
                </a:tc>
                <a:extLst>
                  <a:ext uri="{0D108BD9-81ED-4DB2-BD59-A6C34878D82A}">
                    <a16:rowId xmlns:a16="http://schemas.microsoft.com/office/drawing/2014/main" val="2136552463"/>
                  </a:ext>
                </a:extLst>
              </a:tr>
              <a:tr h="278130">
                <a:tc>
                  <a:txBody>
                    <a:bodyPr/>
                    <a:lstStyle/>
                    <a:p>
                      <a:pPr algn="ctr"/>
                      <a:r>
                        <a:rPr lang="en-US" sz="900" kern="100">
                          <a:effectLst/>
                          <a:latin typeface="Times New Roman" panose="02020603050405020304" pitchFamily="18" charset="0"/>
                          <a:ea typeface="楷体" panose="02010609060101010101" pitchFamily="49" charset="-122"/>
                        </a:rPr>
                        <a:t>nr</a:t>
                      </a:r>
                      <a:endParaRPr lang="zh-CN" sz="900" kern="100">
                        <a:effectLst/>
                        <a:latin typeface="Times New Roman" panose="02020603050405020304" pitchFamily="18" charset="0"/>
                        <a:ea typeface="楷体" panose="02010609060101010101" pitchFamily="49" charset="-122"/>
                      </a:endParaRPr>
                    </a:p>
                  </a:txBody>
                  <a:tcPr marL="51435" marR="51435" marT="0" marB="0" anchor="ctr"/>
                </a:tc>
                <a:tc>
                  <a:txBody>
                    <a:bodyPr/>
                    <a:lstStyle/>
                    <a:p>
                      <a:pPr algn="ctr"/>
                      <a:r>
                        <a:rPr lang="en-US" sz="900" kern="100">
                          <a:effectLst/>
                          <a:latin typeface="Times New Roman" panose="02020603050405020304" pitchFamily="18" charset="0"/>
                          <a:ea typeface="楷体" panose="02010609060101010101" pitchFamily="49" charset="-122"/>
                        </a:rPr>
                        <a:t>6.65</a:t>
                      </a:r>
                      <a:endParaRPr lang="zh-CN" sz="900" kern="100">
                        <a:effectLst/>
                        <a:latin typeface="Times New Roman" panose="02020603050405020304" pitchFamily="18" charset="0"/>
                        <a:ea typeface="楷体" panose="02010609060101010101" pitchFamily="49" charset="-122"/>
                      </a:endParaRPr>
                    </a:p>
                  </a:txBody>
                  <a:tcPr marL="51435" marR="51435" marT="0" marB="0" anchor="ctr"/>
                </a:tc>
                <a:tc>
                  <a:txBody>
                    <a:bodyPr/>
                    <a:lstStyle/>
                    <a:p>
                      <a:pPr algn="ctr"/>
                      <a:r>
                        <a:rPr lang="en-US" sz="900" kern="100">
                          <a:effectLst/>
                          <a:latin typeface="Times New Roman" panose="02020603050405020304" pitchFamily="18" charset="0"/>
                          <a:ea typeface="楷体" panose="02010609060101010101" pitchFamily="49" charset="-122"/>
                        </a:rPr>
                        <a:t>d</a:t>
                      </a:r>
                      <a:endParaRPr lang="zh-CN" sz="900" kern="100">
                        <a:effectLst/>
                        <a:latin typeface="Times New Roman" panose="02020603050405020304" pitchFamily="18" charset="0"/>
                        <a:ea typeface="楷体" panose="02010609060101010101" pitchFamily="49" charset="-122"/>
                      </a:endParaRPr>
                    </a:p>
                  </a:txBody>
                  <a:tcPr marL="51435" marR="51435" marT="0" marB="0" anchor="ctr"/>
                </a:tc>
                <a:tc>
                  <a:txBody>
                    <a:bodyPr/>
                    <a:lstStyle/>
                    <a:p>
                      <a:pPr algn="ctr"/>
                      <a:r>
                        <a:rPr lang="en-US" sz="900" kern="100">
                          <a:effectLst/>
                          <a:latin typeface="Times New Roman" panose="02020603050405020304" pitchFamily="18" charset="0"/>
                          <a:ea typeface="楷体" panose="02010609060101010101" pitchFamily="49" charset="-122"/>
                        </a:rPr>
                        <a:t>6.24</a:t>
                      </a:r>
                      <a:endParaRPr lang="zh-CN" sz="900" kern="100">
                        <a:effectLst/>
                        <a:latin typeface="Times New Roman" panose="02020603050405020304" pitchFamily="18" charset="0"/>
                        <a:ea typeface="楷体" panose="02010609060101010101" pitchFamily="49" charset="-122"/>
                      </a:endParaRPr>
                    </a:p>
                  </a:txBody>
                  <a:tcPr marL="51435" marR="51435" marT="0" marB="0" anchor="ctr"/>
                </a:tc>
                <a:tc>
                  <a:txBody>
                    <a:bodyPr/>
                    <a:lstStyle/>
                    <a:p>
                      <a:pPr algn="ctr"/>
                      <a:r>
                        <a:rPr lang="en-US" sz="900" kern="100">
                          <a:effectLst/>
                          <a:latin typeface="Times New Roman" panose="02020603050405020304" pitchFamily="18" charset="0"/>
                          <a:ea typeface="楷体" panose="02010609060101010101" pitchFamily="49" charset="-122"/>
                        </a:rPr>
                        <a:t>d</a:t>
                      </a:r>
                      <a:endParaRPr lang="zh-CN" sz="900" kern="100">
                        <a:effectLst/>
                        <a:latin typeface="Times New Roman" panose="02020603050405020304" pitchFamily="18" charset="0"/>
                        <a:ea typeface="楷体" panose="02010609060101010101" pitchFamily="49" charset="-122"/>
                      </a:endParaRPr>
                    </a:p>
                  </a:txBody>
                  <a:tcPr marL="51435" marR="51435" marT="0" marB="0" anchor="ctr"/>
                </a:tc>
                <a:tc>
                  <a:txBody>
                    <a:bodyPr/>
                    <a:lstStyle/>
                    <a:p>
                      <a:pPr algn="ctr"/>
                      <a:r>
                        <a:rPr lang="en-US" sz="900" kern="100">
                          <a:effectLst/>
                          <a:latin typeface="Times New Roman" panose="02020603050405020304" pitchFamily="18" charset="0"/>
                          <a:ea typeface="楷体" panose="02010609060101010101" pitchFamily="49" charset="-122"/>
                        </a:rPr>
                        <a:t>5.71</a:t>
                      </a:r>
                      <a:endParaRPr lang="zh-CN" sz="900" kern="100">
                        <a:effectLst/>
                        <a:latin typeface="Times New Roman" panose="02020603050405020304" pitchFamily="18" charset="0"/>
                        <a:ea typeface="楷体" panose="02010609060101010101" pitchFamily="49" charset="-122"/>
                      </a:endParaRPr>
                    </a:p>
                  </a:txBody>
                  <a:tcPr marL="51435" marR="51435" marT="0" marB="0" anchor="ctr"/>
                </a:tc>
                <a:tc>
                  <a:txBody>
                    <a:bodyPr/>
                    <a:lstStyle/>
                    <a:p>
                      <a:pPr algn="ctr"/>
                      <a:r>
                        <a:rPr lang="en-US" sz="900" kern="100">
                          <a:effectLst/>
                          <a:latin typeface="Times New Roman" panose="02020603050405020304" pitchFamily="18" charset="0"/>
                          <a:ea typeface="楷体" panose="02010609060101010101" pitchFamily="49" charset="-122"/>
                        </a:rPr>
                        <a:t>nr</a:t>
                      </a:r>
                      <a:endParaRPr lang="zh-CN" sz="900" kern="100">
                        <a:effectLst/>
                        <a:latin typeface="Times New Roman" panose="02020603050405020304" pitchFamily="18" charset="0"/>
                        <a:ea typeface="楷体" panose="02010609060101010101" pitchFamily="49" charset="-122"/>
                      </a:endParaRPr>
                    </a:p>
                  </a:txBody>
                  <a:tcPr marL="51435" marR="51435" marT="0" marB="0" anchor="ctr"/>
                </a:tc>
                <a:tc>
                  <a:txBody>
                    <a:bodyPr/>
                    <a:lstStyle/>
                    <a:p>
                      <a:pPr algn="ctr"/>
                      <a:r>
                        <a:rPr lang="en-US" sz="900" kern="100">
                          <a:effectLst/>
                          <a:latin typeface="Times New Roman" panose="02020603050405020304" pitchFamily="18" charset="0"/>
                          <a:ea typeface="楷体" panose="02010609060101010101" pitchFamily="49" charset="-122"/>
                        </a:rPr>
                        <a:t>6.65</a:t>
                      </a:r>
                      <a:endParaRPr lang="zh-CN" sz="900" kern="100">
                        <a:effectLst/>
                        <a:latin typeface="Times New Roman" panose="02020603050405020304" pitchFamily="18" charset="0"/>
                        <a:ea typeface="楷体" panose="02010609060101010101" pitchFamily="49" charset="-122"/>
                      </a:endParaRPr>
                    </a:p>
                  </a:txBody>
                  <a:tcPr marL="51435" marR="51435" marT="0" marB="0" anchor="ctr"/>
                </a:tc>
                <a:tc>
                  <a:txBody>
                    <a:bodyPr/>
                    <a:lstStyle/>
                    <a:p>
                      <a:pPr algn="ctr"/>
                      <a:r>
                        <a:rPr lang="en-US" sz="900" kern="100">
                          <a:effectLst/>
                          <a:latin typeface="Times New Roman" panose="02020603050405020304" pitchFamily="18" charset="0"/>
                          <a:ea typeface="楷体" panose="02010609060101010101" pitchFamily="49" charset="-122"/>
                        </a:rPr>
                        <a:t>d</a:t>
                      </a:r>
                      <a:endParaRPr lang="zh-CN" sz="900" kern="100">
                        <a:effectLst/>
                        <a:latin typeface="Times New Roman" panose="02020603050405020304" pitchFamily="18" charset="0"/>
                        <a:ea typeface="楷体" panose="02010609060101010101" pitchFamily="49" charset="-122"/>
                      </a:endParaRPr>
                    </a:p>
                  </a:txBody>
                  <a:tcPr marL="51435" marR="51435" marT="0" marB="0" anchor="ctr"/>
                </a:tc>
                <a:extLst>
                  <a:ext uri="{0D108BD9-81ED-4DB2-BD59-A6C34878D82A}">
                    <a16:rowId xmlns:a16="http://schemas.microsoft.com/office/drawing/2014/main" val="2145490121"/>
                  </a:ext>
                </a:extLst>
              </a:tr>
              <a:tr h="278130">
                <a:tc>
                  <a:txBody>
                    <a:bodyPr/>
                    <a:lstStyle/>
                    <a:p>
                      <a:pPr algn="ctr"/>
                      <a:r>
                        <a:rPr lang="en-US" sz="900" kern="100">
                          <a:effectLst/>
                          <a:latin typeface="Times New Roman" panose="02020603050405020304" pitchFamily="18" charset="0"/>
                          <a:ea typeface="楷体" panose="02010609060101010101" pitchFamily="49" charset="-122"/>
                        </a:rPr>
                        <a:t>d</a:t>
                      </a:r>
                      <a:endParaRPr lang="zh-CN" sz="900" kern="100">
                        <a:effectLst/>
                        <a:latin typeface="Times New Roman" panose="02020603050405020304" pitchFamily="18" charset="0"/>
                        <a:ea typeface="楷体" panose="02010609060101010101" pitchFamily="49" charset="-122"/>
                      </a:endParaRPr>
                    </a:p>
                  </a:txBody>
                  <a:tcPr marL="51435" marR="51435" marT="0" marB="0" anchor="ctr"/>
                </a:tc>
                <a:tc>
                  <a:txBody>
                    <a:bodyPr/>
                    <a:lstStyle/>
                    <a:p>
                      <a:pPr algn="ctr"/>
                      <a:r>
                        <a:rPr lang="en-US" sz="900" kern="100">
                          <a:effectLst/>
                          <a:latin typeface="Times New Roman" panose="02020603050405020304" pitchFamily="18" charset="0"/>
                          <a:ea typeface="楷体" panose="02010609060101010101" pitchFamily="49" charset="-122"/>
                        </a:rPr>
                        <a:t>6.47</a:t>
                      </a:r>
                      <a:endParaRPr lang="zh-CN" sz="900" kern="100">
                        <a:effectLst/>
                        <a:latin typeface="Times New Roman" panose="02020603050405020304" pitchFamily="18" charset="0"/>
                        <a:ea typeface="楷体" panose="02010609060101010101" pitchFamily="49" charset="-122"/>
                      </a:endParaRPr>
                    </a:p>
                  </a:txBody>
                  <a:tcPr marL="51435" marR="51435" marT="0" marB="0" anchor="ctr"/>
                </a:tc>
                <a:tc>
                  <a:txBody>
                    <a:bodyPr/>
                    <a:lstStyle/>
                    <a:p>
                      <a:pPr algn="ctr"/>
                      <a:r>
                        <a:rPr lang="en-US" sz="900" kern="100">
                          <a:effectLst/>
                          <a:latin typeface="Times New Roman" panose="02020603050405020304" pitchFamily="18" charset="0"/>
                          <a:ea typeface="楷体" panose="02010609060101010101" pitchFamily="49" charset="-122"/>
                        </a:rPr>
                        <a:t>r</a:t>
                      </a:r>
                      <a:endParaRPr lang="zh-CN" sz="900" kern="100">
                        <a:effectLst/>
                        <a:latin typeface="Times New Roman" panose="02020603050405020304" pitchFamily="18" charset="0"/>
                        <a:ea typeface="楷体" panose="02010609060101010101" pitchFamily="49" charset="-122"/>
                      </a:endParaRPr>
                    </a:p>
                  </a:txBody>
                  <a:tcPr marL="51435" marR="51435" marT="0" marB="0" anchor="ctr"/>
                </a:tc>
                <a:tc>
                  <a:txBody>
                    <a:bodyPr/>
                    <a:lstStyle/>
                    <a:p>
                      <a:pPr algn="ctr"/>
                      <a:r>
                        <a:rPr lang="en-US" sz="900" kern="100">
                          <a:effectLst/>
                          <a:latin typeface="Times New Roman" panose="02020603050405020304" pitchFamily="18" charset="0"/>
                          <a:ea typeface="楷体" panose="02010609060101010101" pitchFamily="49" charset="-122"/>
                        </a:rPr>
                        <a:t>5.09</a:t>
                      </a:r>
                      <a:endParaRPr lang="zh-CN" sz="900" kern="100">
                        <a:effectLst/>
                        <a:latin typeface="Times New Roman" panose="02020603050405020304" pitchFamily="18" charset="0"/>
                        <a:ea typeface="楷体" panose="02010609060101010101" pitchFamily="49" charset="-122"/>
                      </a:endParaRPr>
                    </a:p>
                  </a:txBody>
                  <a:tcPr marL="51435" marR="51435" marT="0" marB="0" anchor="ctr"/>
                </a:tc>
                <a:tc>
                  <a:txBody>
                    <a:bodyPr/>
                    <a:lstStyle/>
                    <a:p>
                      <a:pPr algn="ctr"/>
                      <a:r>
                        <a:rPr lang="en-US" sz="900" kern="100">
                          <a:effectLst/>
                          <a:latin typeface="Times New Roman" panose="02020603050405020304" pitchFamily="18" charset="0"/>
                          <a:ea typeface="楷体" panose="02010609060101010101" pitchFamily="49" charset="-122"/>
                        </a:rPr>
                        <a:t>r</a:t>
                      </a:r>
                      <a:endParaRPr lang="zh-CN" sz="900" kern="100">
                        <a:effectLst/>
                        <a:latin typeface="Times New Roman" panose="02020603050405020304" pitchFamily="18" charset="0"/>
                        <a:ea typeface="楷体" panose="02010609060101010101" pitchFamily="49" charset="-122"/>
                      </a:endParaRPr>
                    </a:p>
                  </a:txBody>
                  <a:tcPr marL="51435" marR="51435" marT="0" marB="0" anchor="ctr"/>
                </a:tc>
                <a:tc>
                  <a:txBody>
                    <a:bodyPr/>
                    <a:lstStyle/>
                    <a:p>
                      <a:pPr algn="ctr"/>
                      <a:r>
                        <a:rPr lang="en-US" sz="900" kern="100">
                          <a:effectLst/>
                          <a:latin typeface="Times New Roman" panose="02020603050405020304" pitchFamily="18" charset="0"/>
                          <a:ea typeface="楷体" panose="02010609060101010101" pitchFamily="49" charset="-122"/>
                        </a:rPr>
                        <a:t>4.68</a:t>
                      </a:r>
                      <a:endParaRPr lang="zh-CN" sz="900" kern="100">
                        <a:effectLst/>
                        <a:latin typeface="Times New Roman" panose="02020603050405020304" pitchFamily="18" charset="0"/>
                        <a:ea typeface="楷体" panose="02010609060101010101" pitchFamily="49" charset="-122"/>
                      </a:endParaRPr>
                    </a:p>
                  </a:txBody>
                  <a:tcPr marL="51435" marR="51435" marT="0" marB="0" anchor="ctr"/>
                </a:tc>
                <a:tc>
                  <a:txBody>
                    <a:bodyPr/>
                    <a:lstStyle/>
                    <a:p>
                      <a:pPr algn="ctr"/>
                      <a:r>
                        <a:rPr lang="en-US" sz="900" kern="100">
                          <a:effectLst/>
                          <a:latin typeface="Times New Roman" panose="02020603050405020304" pitchFamily="18" charset="0"/>
                          <a:ea typeface="楷体" panose="02010609060101010101" pitchFamily="49" charset="-122"/>
                        </a:rPr>
                        <a:t>d</a:t>
                      </a:r>
                      <a:endParaRPr lang="zh-CN" sz="900" kern="100">
                        <a:effectLst/>
                        <a:latin typeface="Times New Roman" panose="02020603050405020304" pitchFamily="18" charset="0"/>
                        <a:ea typeface="楷体" panose="02010609060101010101" pitchFamily="49" charset="-122"/>
                      </a:endParaRPr>
                    </a:p>
                  </a:txBody>
                  <a:tcPr marL="51435" marR="51435" marT="0" marB="0" anchor="ctr"/>
                </a:tc>
                <a:tc>
                  <a:txBody>
                    <a:bodyPr/>
                    <a:lstStyle/>
                    <a:p>
                      <a:pPr algn="ctr"/>
                      <a:r>
                        <a:rPr lang="en-US" sz="900" kern="100">
                          <a:effectLst/>
                          <a:latin typeface="Times New Roman" panose="02020603050405020304" pitchFamily="18" charset="0"/>
                          <a:ea typeface="楷体" panose="02010609060101010101" pitchFamily="49" charset="-122"/>
                        </a:rPr>
                        <a:t>6.47</a:t>
                      </a:r>
                      <a:endParaRPr lang="zh-CN" sz="900" kern="100">
                        <a:effectLst/>
                        <a:latin typeface="Times New Roman" panose="02020603050405020304" pitchFamily="18" charset="0"/>
                        <a:ea typeface="楷体" panose="02010609060101010101" pitchFamily="49" charset="-122"/>
                      </a:endParaRPr>
                    </a:p>
                  </a:txBody>
                  <a:tcPr marL="51435" marR="51435" marT="0" marB="0" anchor="ctr"/>
                </a:tc>
                <a:tc>
                  <a:txBody>
                    <a:bodyPr/>
                    <a:lstStyle/>
                    <a:p>
                      <a:pPr algn="ctr"/>
                      <a:r>
                        <a:rPr lang="en-US" sz="900" kern="100">
                          <a:effectLst/>
                          <a:latin typeface="Times New Roman" panose="02020603050405020304" pitchFamily="18" charset="0"/>
                          <a:ea typeface="楷体" panose="02010609060101010101" pitchFamily="49" charset="-122"/>
                        </a:rPr>
                        <a:t>r</a:t>
                      </a:r>
                      <a:endParaRPr lang="zh-CN" sz="900" kern="100">
                        <a:effectLst/>
                        <a:latin typeface="Times New Roman" panose="02020603050405020304" pitchFamily="18" charset="0"/>
                        <a:ea typeface="楷体" panose="02010609060101010101" pitchFamily="49" charset="-122"/>
                      </a:endParaRPr>
                    </a:p>
                  </a:txBody>
                  <a:tcPr marL="51435" marR="51435" marT="0" marB="0" anchor="ctr"/>
                </a:tc>
                <a:extLst>
                  <a:ext uri="{0D108BD9-81ED-4DB2-BD59-A6C34878D82A}">
                    <a16:rowId xmlns:a16="http://schemas.microsoft.com/office/drawing/2014/main" val="1211778062"/>
                  </a:ext>
                </a:extLst>
              </a:tr>
              <a:tr h="278130">
                <a:tc>
                  <a:txBody>
                    <a:bodyPr/>
                    <a:lstStyle/>
                    <a:p>
                      <a:pPr algn="ctr"/>
                      <a:r>
                        <a:rPr lang="en-US" sz="900" kern="100">
                          <a:effectLst/>
                          <a:latin typeface="Times New Roman" panose="02020603050405020304" pitchFamily="18" charset="0"/>
                          <a:ea typeface="楷体" panose="02010609060101010101" pitchFamily="49" charset="-122"/>
                        </a:rPr>
                        <a:t>ns</a:t>
                      </a:r>
                      <a:endParaRPr lang="zh-CN" sz="900" kern="100">
                        <a:effectLst/>
                        <a:latin typeface="Times New Roman" panose="02020603050405020304" pitchFamily="18" charset="0"/>
                        <a:ea typeface="楷体" panose="02010609060101010101" pitchFamily="49" charset="-122"/>
                      </a:endParaRPr>
                    </a:p>
                  </a:txBody>
                  <a:tcPr marL="51435" marR="51435" marT="0" marB="0" anchor="ctr"/>
                </a:tc>
                <a:tc>
                  <a:txBody>
                    <a:bodyPr/>
                    <a:lstStyle/>
                    <a:p>
                      <a:pPr algn="ctr"/>
                      <a:r>
                        <a:rPr lang="en-US" sz="900" kern="100">
                          <a:effectLst/>
                          <a:latin typeface="Times New Roman" panose="02020603050405020304" pitchFamily="18" charset="0"/>
                          <a:ea typeface="楷体" panose="02010609060101010101" pitchFamily="49" charset="-122"/>
                        </a:rPr>
                        <a:t>3.93</a:t>
                      </a:r>
                      <a:endParaRPr lang="zh-CN" sz="900" kern="100">
                        <a:effectLst/>
                        <a:latin typeface="Times New Roman" panose="02020603050405020304" pitchFamily="18" charset="0"/>
                        <a:ea typeface="楷体" panose="02010609060101010101" pitchFamily="49" charset="-122"/>
                      </a:endParaRPr>
                    </a:p>
                  </a:txBody>
                  <a:tcPr marL="51435" marR="51435" marT="0" marB="0" anchor="ctr"/>
                </a:tc>
                <a:tc>
                  <a:txBody>
                    <a:bodyPr/>
                    <a:lstStyle/>
                    <a:p>
                      <a:pPr algn="ctr"/>
                      <a:r>
                        <a:rPr lang="en-US" sz="900" kern="100">
                          <a:effectLst/>
                          <a:latin typeface="Times New Roman" panose="02020603050405020304" pitchFamily="18" charset="0"/>
                          <a:ea typeface="楷体" panose="02010609060101010101" pitchFamily="49" charset="-122"/>
                        </a:rPr>
                        <a:t>ns</a:t>
                      </a:r>
                      <a:endParaRPr lang="zh-CN" sz="900" kern="100">
                        <a:effectLst/>
                        <a:latin typeface="Times New Roman" panose="02020603050405020304" pitchFamily="18" charset="0"/>
                        <a:ea typeface="楷体" panose="02010609060101010101" pitchFamily="49" charset="-122"/>
                      </a:endParaRPr>
                    </a:p>
                  </a:txBody>
                  <a:tcPr marL="51435" marR="51435" marT="0" marB="0" anchor="ctr"/>
                </a:tc>
                <a:tc>
                  <a:txBody>
                    <a:bodyPr/>
                    <a:lstStyle/>
                    <a:p>
                      <a:pPr algn="ctr"/>
                      <a:r>
                        <a:rPr lang="en-US" sz="900" kern="100">
                          <a:effectLst/>
                          <a:latin typeface="Times New Roman" panose="02020603050405020304" pitchFamily="18" charset="0"/>
                          <a:ea typeface="楷体" panose="02010609060101010101" pitchFamily="49" charset="-122"/>
                        </a:rPr>
                        <a:t>3.04</a:t>
                      </a:r>
                      <a:endParaRPr lang="zh-CN" sz="900" kern="100">
                        <a:effectLst/>
                        <a:latin typeface="Times New Roman" panose="02020603050405020304" pitchFamily="18" charset="0"/>
                        <a:ea typeface="楷体" panose="02010609060101010101" pitchFamily="49" charset="-122"/>
                      </a:endParaRPr>
                    </a:p>
                  </a:txBody>
                  <a:tcPr marL="51435" marR="51435" marT="0" marB="0" anchor="ctr"/>
                </a:tc>
                <a:tc>
                  <a:txBody>
                    <a:bodyPr/>
                    <a:lstStyle/>
                    <a:p>
                      <a:pPr algn="ctr"/>
                      <a:r>
                        <a:rPr lang="en-US" sz="900" kern="100">
                          <a:effectLst/>
                          <a:latin typeface="Times New Roman" panose="02020603050405020304" pitchFamily="18" charset="0"/>
                          <a:ea typeface="楷体" panose="02010609060101010101" pitchFamily="49" charset="-122"/>
                        </a:rPr>
                        <a:t>ns</a:t>
                      </a:r>
                      <a:endParaRPr lang="zh-CN" sz="900" kern="100">
                        <a:effectLst/>
                        <a:latin typeface="Times New Roman" panose="02020603050405020304" pitchFamily="18" charset="0"/>
                        <a:ea typeface="楷体" panose="02010609060101010101" pitchFamily="49" charset="-122"/>
                      </a:endParaRPr>
                    </a:p>
                  </a:txBody>
                  <a:tcPr marL="51435" marR="51435" marT="0" marB="0" anchor="ctr"/>
                </a:tc>
                <a:tc>
                  <a:txBody>
                    <a:bodyPr/>
                    <a:lstStyle/>
                    <a:p>
                      <a:pPr algn="ctr"/>
                      <a:r>
                        <a:rPr lang="en-US" sz="900" kern="100">
                          <a:effectLst/>
                          <a:latin typeface="Times New Roman" panose="02020603050405020304" pitchFamily="18" charset="0"/>
                          <a:ea typeface="楷体" panose="02010609060101010101" pitchFamily="49" charset="-122"/>
                        </a:rPr>
                        <a:t>3.77</a:t>
                      </a:r>
                      <a:endParaRPr lang="zh-CN" sz="900" kern="100">
                        <a:effectLst/>
                        <a:latin typeface="Times New Roman" panose="02020603050405020304" pitchFamily="18" charset="0"/>
                        <a:ea typeface="楷体" panose="02010609060101010101" pitchFamily="49" charset="-122"/>
                      </a:endParaRPr>
                    </a:p>
                  </a:txBody>
                  <a:tcPr marL="51435" marR="51435" marT="0" marB="0" anchor="ctr"/>
                </a:tc>
                <a:tc>
                  <a:txBody>
                    <a:bodyPr/>
                    <a:lstStyle/>
                    <a:p>
                      <a:pPr algn="ctr"/>
                      <a:r>
                        <a:rPr lang="en-US" sz="900" kern="100">
                          <a:effectLst/>
                          <a:latin typeface="Times New Roman" panose="02020603050405020304" pitchFamily="18" charset="0"/>
                          <a:ea typeface="楷体" panose="02010609060101010101" pitchFamily="49" charset="-122"/>
                        </a:rPr>
                        <a:t>ns</a:t>
                      </a:r>
                      <a:endParaRPr lang="zh-CN" sz="900" kern="100">
                        <a:effectLst/>
                        <a:latin typeface="Times New Roman" panose="02020603050405020304" pitchFamily="18" charset="0"/>
                        <a:ea typeface="楷体" panose="02010609060101010101" pitchFamily="49" charset="-122"/>
                      </a:endParaRPr>
                    </a:p>
                  </a:txBody>
                  <a:tcPr marL="51435" marR="51435" marT="0" marB="0" anchor="ctr"/>
                </a:tc>
                <a:tc>
                  <a:txBody>
                    <a:bodyPr/>
                    <a:lstStyle/>
                    <a:p>
                      <a:pPr algn="ctr"/>
                      <a:r>
                        <a:rPr lang="en-US" sz="900" kern="100">
                          <a:effectLst/>
                          <a:latin typeface="Times New Roman" panose="02020603050405020304" pitchFamily="18" charset="0"/>
                          <a:ea typeface="楷体" panose="02010609060101010101" pitchFamily="49" charset="-122"/>
                        </a:rPr>
                        <a:t>3.93</a:t>
                      </a:r>
                      <a:endParaRPr lang="zh-CN" sz="900" kern="100">
                        <a:effectLst/>
                        <a:latin typeface="Times New Roman" panose="02020603050405020304" pitchFamily="18" charset="0"/>
                        <a:ea typeface="楷体" panose="02010609060101010101" pitchFamily="49" charset="-122"/>
                      </a:endParaRPr>
                    </a:p>
                  </a:txBody>
                  <a:tcPr marL="51435" marR="51435" marT="0" marB="0" anchor="ctr"/>
                </a:tc>
                <a:tc>
                  <a:txBody>
                    <a:bodyPr/>
                    <a:lstStyle/>
                    <a:p>
                      <a:pPr algn="ctr"/>
                      <a:r>
                        <a:rPr lang="en-US" sz="900" kern="100">
                          <a:effectLst/>
                          <a:latin typeface="Times New Roman" panose="02020603050405020304" pitchFamily="18" charset="0"/>
                          <a:ea typeface="楷体" panose="02010609060101010101" pitchFamily="49" charset="-122"/>
                        </a:rPr>
                        <a:t>ns</a:t>
                      </a:r>
                      <a:endParaRPr lang="zh-CN" sz="900" kern="100">
                        <a:effectLst/>
                        <a:latin typeface="Times New Roman" panose="02020603050405020304" pitchFamily="18" charset="0"/>
                        <a:ea typeface="楷体" panose="02010609060101010101" pitchFamily="49" charset="-122"/>
                      </a:endParaRPr>
                    </a:p>
                  </a:txBody>
                  <a:tcPr marL="51435" marR="51435" marT="0" marB="0" anchor="ctr"/>
                </a:tc>
                <a:extLst>
                  <a:ext uri="{0D108BD9-81ED-4DB2-BD59-A6C34878D82A}">
                    <a16:rowId xmlns:a16="http://schemas.microsoft.com/office/drawing/2014/main" val="3022399959"/>
                  </a:ext>
                </a:extLst>
              </a:tr>
              <a:tr h="278130">
                <a:tc>
                  <a:txBody>
                    <a:bodyPr/>
                    <a:lstStyle/>
                    <a:p>
                      <a:pPr algn="ctr"/>
                      <a:r>
                        <a:rPr lang="en-US" sz="900" kern="100">
                          <a:effectLst/>
                          <a:latin typeface="Times New Roman" panose="02020603050405020304" pitchFamily="18" charset="0"/>
                          <a:ea typeface="楷体" panose="02010609060101010101" pitchFamily="49" charset="-122"/>
                        </a:rPr>
                        <a:t>c</a:t>
                      </a:r>
                      <a:endParaRPr lang="zh-CN" sz="900" kern="100">
                        <a:effectLst/>
                        <a:latin typeface="Times New Roman" panose="02020603050405020304" pitchFamily="18" charset="0"/>
                        <a:ea typeface="楷体" panose="02010609060101010101" pitchFamily="49" charset="-122"/>
                      </a:endParaRPr>
                    </a:p>
                  </a:txBody>
                  <a:tcPr marL="51435" marR="51435" marT="0" marB="0" anchor="ctr"/>
                </a:tc>
                <a:tc>
                  <a:txBody>
                    <a:bodyPr/>
                    <a:lstStyle/>
                    <a:p>
                      <a:pPr algn="ctr"/>
                      <a:r>
                        <a:rPr lang="en-US" sz="900" kern="100">
                          <a:effectLst/>
                          <a:latin typeface="Times New Roman" panose="02020603050405020304" pitchFamily="18" charset="0"/>
                          <a:ea typeface="楷体" panose="02010609060101010101" pitchFamily="49" charset="-122"/>
                        </a:rPr>
                        <a:t>3.42</a:t>
                      </a:r>
                      <a:endParaRPr lang="zh-CN" sz="900" kern="100">
                        <a:effectLst/>
                        <a:latin typeface="Times New Roman" panose="02020603050405020304" pitchFamily="18" charset="0"/>
                        <a:ea typeface="楷体" panose="02010609060101010101" pitchFamily="49" charset="-122"/>
                      </a:endParaRPr>
                    </a:p>
                  </a:txBody>
                  <a:tcPr marL="51435" marR="51435" marT="0" marB="0" anchor="ctr"/>
                </a:tc>
                <a:tc>
                  <a:txBody>
                    <a:bodyPr/>
                    <a:lstStyle/>
                    <a:p>
                      <a:pPr algn="ctr"/>
                      <a:r>
                        <a:rPr lang="en-US" sz="900" kern="100">
                          <a:effectLst/>
                          <a:latin typeface="Times New Roman" panose="02020603050405020304" pitchFamily="18" charset="0"/>
                          <a:ea typeface="楷体" panose="02010609060101010101" pitchFamily="49" charset="-122"/>
                        </a:rPr>
                        <a:t>p</a:t>
                      </a:r>
                      <a:endParaRPr lang="zh-CN" sz="900" kern="100">
                        <a:effectLst/>
                        <a:latin typeface="Times New Roman" panose="02020603050405020304" pitchFamily="18" charset="0"/>
                        <a:ea typeface="楷体" panose="02010609060101010101" pitchFamily="49" charset="-122"/>
                      </a:endParaRPr>
                    </a:p>
                  </a:txBody>
                  <a:tcPr marL="51435" marR="51435" marT="0" marB="0" anchor="ctr"/>
                </a:tc>
                <a:tc>
                  <a:txBody>
                    <a:bodyPr/>
                    <a:lstStyle/>
                    <a:p>
                      <a:pPr algn="ctr"/>
                      <a:r>
                        <a:rPr lang="en-US" sz="900" kern="100">
                          <a:effectLst/>
                          <a:latin typeface="Times New Roman" panose="02020603050405020304" pitchFamily="18" charset="0"/>
                          <a:ea typeface="楷体" panose="02010609060101010101" pitchFamily="49" charset="-122"/>
                        </a:rPr>
                        <a:t>2.66</a:t>
                      </a:r>
                      <a:endParaRPr lang="zh-CN" sz="900" kern="100">
                        <a:effectLst/>
                        <a:latin typeface="Times New Roman" panose="02020603050405020304" pitchFamily="18" charset="0"/>
                        <a:ea typeface="楷体" panose="02010609060101010101" pitchFamily="49" charset="-122"/>
                      </a:endParaRPr>
                    </a:p>
                  </a:txBody>
                  <a:tcPr marL="51435" marR="51435" marT="0" marB="0" anchor="ctr"/>
                </a:tc>
                <a:tc>
                  <a:txBody>
                    <a:bodyPr/>
                    <a:lstStyle/>
                    <a:p>
                      <a:pPr algn="ctr"/>
                      <a:r>
                        <a:rPr lang="en-US" sz="900" kern="100">
                          <a:effectLst/>
                          <a:latin typeface="Times New Roman" panose="02020603050405020304" pitchFamily="18" charset="0"/>
                          <a:ea typeface="楷体" panose="02010609060101010101" pitchFamily="49" charset="-122"/>
                        </a:rPr>
                        <a:t>p</a:t>
                      </a:r>
                      <a:endParaRPr lang="zh-CN" sz="900" kern="100">
                        <a:effectLst/>
                        <a:latin typeface="Times New Roman" panose="02020603050405020304" pitchFamily="18" charset="0"/>
                        <a:ea typeface="楷体" panose="02010609060101010101" pitchFamily="49" charset="-122"/>
                      </a:endParaRPr>
                    </a:p>
                  </a:txBody>
                  <a:tcPr marL="51435" marR="51435" marT="0" marB="0" anchor="ctr"/>
                </a:tc>
                <a:tc>
                  <a:txBody>
                    <a:bodyPr/>
                    <a:lstStyle/>
                    <a:p>
                      <a:pPr algn="ctr"/>
                      <a:r>
                        <a:rPr lang="en-US" sz="900" kern="100">
                          <a:effectLst/>
                          <a:latin typeface="Times New Roman" panose="02020603050405020304" pitchFamily="18" charset="0"/>
                          <a:ea typeface="楷体" panose="02010609060101010101" pitchFamily="49" charset="-122"/>
                        </a:rPr>
                        <a:t>2.58</a:t>
                      </a:r>
                      <a:endParaRPr lang="zh-CN" sz="900" kern="100">
                        <a:effectLst/>
                        <a:latin typeface="Times New Roman" panose="02020603050405020304" pitchFamily="18" charset="0"/>
                        <a:ea typeface="楷体" panose="02010609060101010101" pitchFamily="49" charset="-122"/>
                      </a:endParaRPr>
                    </a:p>
                  </a:txBody>
                  <a:tcPr marL="51435" marR="51435" marT="0" marB="0" anchor="ctr"/>
                </a:tc>
                <a:tc>
                  <a:txBody>
                    <a:bodyPr/>
                    <a:lstStyle/>
                    <a:p>
                      <a:pPr algn="ctr"/>
                      <a:r>
                        <a:rPr lang="en-US" sz="900" kern="100">
                          <a:effectLst/>
                          <a:latin typeface="Times New Roman" panose="02020603050405020304" pitchFamily="18" charset="0"/>
                          <a:ea typeface="楷体" panose="02010609060101010101" pitchFamily="49" charset="-122"/>
                        </a:rPr>
                        <a:t>c</a:t>
                      </a:r>
                      <a:endParaRPr lang="zh-CN" sz="900" kern="100">
                        <a:effectLst/>
                        <a:latin typeface="Times New Roman" panose="02020603050405020304" pitchFamily="18" charset="0"/>
                        <a:ea typeface="楷体" panose="02010609060101010101" pitchFamily="49" charset="-122"/>
                      </a:endParaRPr>
                    </a:p>
                  </a:txBody>
                  <a:tcPr marL="51435" marR="51435" marT="0" marB="0" anchor="ctr"/>
                </a:tc>
                <a:tc>
                  <a:txBody>
                    <a:bodyPr/>
                    <a:lstStyle/>
                    <a:p>
                      <a:pPr algn="ctr"/>
                      <a:r>
                        <a:rPr lang="en-US" sz="900" kern="100">
                          <a:effectLst/>
                          <a:latin typeface="Times New Roman" panose="02020603050405020304" pitchFamily="18" charset="0"/>
                          <a:ea typeface="楷体" panose="02010609060101010101" pitchFamily="49" charset="-122"/>
                        </a:rPr>
                        <a:t>3.42</a:t>
                      </a:r>
                      <a:endParaRPr lang="zh-CN" sz="900" kern="100">
                        <a:effectLst/>
                        <a:latin typeface="Times New Roman" panose="02020603050405020304" pitchFamily="18" charset="0"/>
                        <a:ea typeface="楷体" panose="02010609060101010101" pitchFamily="49" charset="-122"/>
                      </a:endParaRPr>
                    </a:p>
                  </a:txBody>
                  <a:tcPr marL="51435" marR="51435" marT="0" marB="0" anchor="ctr"/>
                </a:tc>
                <a:tc>
                  <a:txBody>
                    <a:bodyPr/>
                    <a:lstStyle/>
                    <a:p>
                      <a:pPr algn="ctr"/>
                      <a:r>
                        <a:rPr lang="en-US" sz="900" kern="100">
                          <a:effectLst/>
                          <a:latin typeface="Times New Roman" panose="02020603050405020304" pitchFamily="18" charset="0"/>
                          <a:ea typeface="楷体" panose="02010609060101010101" pitchFamily="49" charset="-122"/>
                        </a:rPr>
                        <a:t>p</a:t>
                      </a:r>
                      <a:endParaRPr lang="zh-CN" sz="900" kern="100">
                        <a:effectLst/>
                        <a:latin typeface="Times New Roman" panose="02020603050405020304" pitchFamily="18" charset="0"/>
                        <a:ea typeface="楷体" panose="02010609060101010101" pitchFamily="49" charset="-122"/>
                      </a:endParaRPr>
                    </a:p>
                  </a:txBody>
                  <a:tcPr marL="51435" marR="51435" marT="0" marB="0" anchor="ctr"/>
                </a:tc>
                <a:extLst>
                  <a:ext uri="{0D108BD9-81ED-4DB2-BD59-A6C34878D82A}">
                    <a16:rowId xmlns:a16="http://schemas.microsoft.com/office/drawing/2014/main" val="364393604"/>
                  </a:ext>
                </a:extLst>
              </a:tr>
              <a:tr h="278130">
                <a:tc>
                  <a:txBody>
                    <a:bodyPr/>
                    <a:lstStyle/>
                    <a:p>
                      <a:pPr algn="ctr"/>
                      <a:r>
                        <a:rPr lang="en-US" sz="900" kern="100">
                          <a:effectLst/>
                          <a:latin typeface="Times New Roman" panose="02020603050405020304" pitchFamily="18" charset="0"/>
                          <a:ea typeface="楷体" panose="02010609060101010101" pitchFamily="49" charset="-122"/>
                        </a:rPr>
                        <a:t>p</a:t>
                      </a:r>
                      <a:endParaRPr lang="zh-CN" sz="900" kern="100">
                        <a:effectLst/>
                        <a:latin typeface="Times New Roman" panose="02020603050405020304" pitchFamily="18" charset="0"/>
                        <a:ea typeface="楷体" panose="02010609060101010101" pitchFamily="49" charset="-122"/>
                      </a:endParaRPr>
                    </a:p>
                  </a:txBody>
                  <a:tcPr marL="51435" marR="51435" marT="0" marB="0" anchor="ctr"/>
                </a:tc>
                <a:tc>
                  <a:txBody>
                    <a:bodyPr/>
                    <a:lstStyle/>
                    <a:p>
                      <a:pPr algn="ctr"/>
                      <a:r>
                        <a:rPr lang="en-US" sz="900" kern="100">
                          <a:effectLst/>
                          <a:latin typeface="Times New Roman" panose="02020603050405020304" pitchFamily="18" charset="0"/>
                          <a:ea typeface="楷体" panose="02010609060101010101" pitchFamily="49" charset="-122"/>
                        </a:rPr>
                        <a:t>2.86</a:t>
                      </a:r>
                      <a:endParaRPr lang="zh-CN" sz="900" kern="100">
                        <a:effectLst/>
                        <a:latin typeface="Times New Roman" panose="02020603050405020304" pitchFamily="18" charset="0"/>
                        <a:ea typeface="楷体" panose="02010609060101010101" pitchFamily="49" charset="-122"/>
                      </a:endParaRPr>
                    </a:p>
                  </a:txBody>
                  <a:tcPr marL="51435" marR="51435" marT="0" marB="0" anchor="ctr"/>
                </a:tc>
                <a:tc>
                  <a:txBody>
                    <a:bodyPr/>
                    <a:lstStyle/>
                    <a:p>
                      <a:pPr algn="ctr"/>
                      <a:r>
                        <a:rPr lang="en-US" sz="900" kern="100">
                          <a:effectLst/>
                          <a:latin typeface="Times New Roman" panose="02020603050405020304" pitchFamily="18" charset="0"/>
                          <a:ea typeface="楷体" panose="02010609060101010101" pitchFamily="49" charset="-122"/>
                        </a:rPr>
                        <a:t>c</a:t>
                      </a:r>
                      <a:endParaRPr lang="zh-CN" sz="900" kern="100">
                        <a:effectLst/>
                        <a:latin typeface="Times New Roman" panose="02020603050405020304" pitchFamily="18" charset="0"/>
                        <a:ea typeface="楷体" panose="02010609060101010101" pitchFamily="49" charset="-122"/>
                      </a:endParaRPr>
                    </a:p>
                  </a:txBody>
                  <a:tcPr marL="51435" marR="51435" marT="0" marB="0" anchor="ctr"/>
                </a:tc>
                <a:tc>
                  <a:txBody>
                    <a:bodyPr/>
                    <a:lstStyle/>
                    <a:p>
                      <a:pPr algn="ctr"/>
                      <a:r>
                        <a:rPr lang="en-US" sz="900" kern="100">
                          <a:effectLst/>
                          <a:latin typeface="Times New Roman" panose="02020603050405020304" pitchFamily="18" charset="0"/>
                          <a:ea typeface="楷体" panose="02010609060101010101" pitchFamily="49" charset="-122"/>
                        </a:rPr>
                        <a:t>2.53</a:t>
                      </a:r>
                      <a:endParaRPr lang="zh-CN" sz="900" kern="100">
                        <a:effectLst/>
                        <a:latin typeface="Times New Roman" panose="02020603050405020304" pitchFamily="18" charset="0"/>
                        <a:ea typeface="楷体" panose="02010609060101010101" pitchFamily="49" charset="-122"/>
                      </a:endParaRPr>
                    </a:p>
                  </a:txBody>
                  <a:tcPr marL="51435" marR="51435" marT="0" marB="0" anchor="ctr"/>
                </a:tc>
                <a:tc>
                  <a:txBody>
                    <a:bodyPr/>
                    <a:lstStyle/>
                    <a:p>
                      <a:pPr algn="ctr"/>
                      <a:r>
                        <a:rPr lang="en-US" sz="900" kern="100">
                          <a:effectLst/>
                          <a:latin typeface="Times New Roman" panose="02020603050405020304" pitchFamily="18" charset="0"/>
                          <a:ea typeface="楷体" panose="02010609060101010101" pitchFamily="49" charset="-122"/>
                        </a:rPr>
                        <a:t>t</a:t>
                      </a:r>
                      <a:endParaRPr lang="zh-CN" sz="900" kern="100">
                        <a:effectLst/>
                        <a:latin typeface="Times New Roman" panose="02020603050405020304" pitchFamily="18" charset="0"/>
                        <a:ea typeface="楷体" panose="02010609060101010101" pitchFamily="49" charset="-122"/>
                      </a:endParaRPr>
                    </a:p>
                  </a:txBody>
                  <a:tcPr marL="51435" marR="51435" marT="0" marB="0" anchor="ctr"/>
                </a:tc>
                <a:tc>
                  <a:txBody>
                    <a:bodyPr/>
                    <a:lstStyle/>
                    <a:p>
                      <a:pPr algn="ctr"/>
                      <a:r>
                        <a:rPr lang="en-US" sz="900" kern="100">
                          <a:effectLst/>
                          <a:latin typeface="Times New Roman" panose="02020603050405020304" pitchFamily="18" charset="0"/>
                          <a:ea typeface="楷体" panose="02010609060101010101" pitchFamily="49" charset="-122"/>
                        </a:rPr>
                        <a:t>2.49</a:t>
                      </a:r>
                      <a:endParaRPr lang="zh-CN" sz="900" kern="100">
                        <a:effectLst/>
                        <a:latin typeface="Times New Roman" panose="02020603050405020304" pitchFamily="18" charset="0"/>
                        <a:ea typeface="楷体" panose="02010609060101010101" pitchFamily="49" charset="-122"/>
                      </a:endParaRPr>
                    </a:p>
                  </a:txBody>
                  <a:tcPr marL="51435" marR="51435" marT="0" marB="0" anchor="ctr"/>
                </a:tc>
                <a:tc>
                  <a:txBody>
                    <a:bodyPr/>
                    <a:lstStyle/>
                    <a:p>
                      <a:pPr algn="ctr"/>
                      <a:r>
                        <a:rPr lang="en-US" sz="900" kern="100">
                          <a:effectLst/>
                          <a:latin typeface="Times New Roman" panose="02020603050405020304" pitchFamily="18" charset="0"/>
                          <a:ea typeface="楷体" panose="02010609060101010101" pitchFamily="49" charset="-122"/>
                        </a:rPr>
                        <a:t>p</a:t>
                      </a:r>
                      <a:endParaRPr lang="zh-CN" sz="900" kern="100">
                        <a:effectLst/>
                        <a:latin typeface="Times New Roman" panose="02020603050405020304" pitchFamily="18" charset="0"/>
                        <a:ea typeface="楷体" panose="02010609060101010101" pitchFamily="49" charset="-122"/>
                      </a:endParaRPr>
                    </a:p>
                  </a:txBody>
                  <a:tcPr marL="51435" marR="51435" marT="0" marB="0" anchor="ctr"/>
                </a:tc>
                <a:tc>
                  <a:txBody>
                    <a:bodyPr/>
                    <a:lstStyle/>
                    <a:p>
                      <a:pPr algn="ctr"/>
                      <a:r>
                        <a:rPr lang="en-US" sz="900" kern="100">
                          <a:effectLst/>
                          <a:latin typeface="Times New Roman" panose="02020603050405020304" pitchFamily="18" charset="0"/>
                          <a:ea typeface="楷体" panose="02010609060101010101" pitchFamily="49" charset="-122"/>
                        </a:rPr>
                        <a:t>2.86</a:t>
                      </a:r>
                      <a:endParaRPr lang="zh-CN" sz="900" kern="100">
                        <a:effectLst/>
                        <a:latin typeface="Times New Roman" panose="02020603050405020304" pitchFamily="18" charset="0"/>
                        <a:ea typeface="楷体" panose="02010609060101010101" pitchFamily="49" charset="-122"/>
                      </a:endParaRPr>
                    </a:p>
                  </a:txBody>
                  <a:tcPr marL="51435" marR="51435" marT="0" marB="0" anchor="ctr"/>
                </a:tc>
                <a:tc>
                  <a:txBody>
                    <a:bodyPr/>
                    <a:lstStyle/>
                    <a:p>
                      <a:pPr algn="ctr"/>
                      <a:r>
                        <a:rPr lang="en-US" sz="900" kern="100">
                          <a:effectLst/>
                          <a:latin typeface="Times New Roman" panose="02020603050405020304" pitchFamily="18" charset="0"/>
                          <a:ea typeface="楷体" panose="02010609060101010101" pitchFamily="49" charset="-122"/>
                        </a:rPr>
                        <a:t>c</a:t>
                      </a:r>
                      <a:endParaRPr lang="zh-CN" sz="900" kern="100">
                        <a:effectLst/>
                        <a:latin typeface="Times New Roman" panose="02020603050405020304" pitchFamily="18" charset="0"/>
                        <a:ea typeface="楷体" panose="02010609060101010101" pitchFamily="49" charset="-122"/>
                      </a:endParaRPr>
                    </a:p>
                  </a:txBody>
                  <a:tcPr marL="51435" marR="51435" marT="0" marB="0" anchor="ctr"/>
                </a:tc>
                <a:extLst>
                  <a:ext uri="{0D108BD9-81ED-4DB2-BD59-A6C34878D82A}">
                    <a16:rowId xmlns:a16="http://schemas.microsoft.com/office/drawing/2014/main" val="330273431"/>
                  </a:ext>
                </a:extLst>
              </a:tr>
              <a:tr h="278130">
                <a:tc>
                  <a:txBody>
                    <a:bodyPr/>
                    <a:lstStyle/>
                    <a:p>
                      <a:pPr algn="ctr"/>
                      <a:r>
                        <a:rPr lang="en-US" sz="900" kern="100">
                          <a:effectLst/>
                          <a:latin typeface="Times New Roman" panose="02020603050405020304" pitchFamily="18" charset="0"/>
                          <a:ea typeface="楷体" panose="02010609060101010101" pitchFamily="49" charset="-122"/>
                        </a:rPr>
                        <a:t>u</a:t>
                      </a:r>
                      <a:endParaRPr lang="zh-CN" sz="900" kern="100">
                        <a:effectLst/>
                        <a:latin typeface="Times New Roman" panose="02020603050405020304" pitchFamily="18" charset="0"/>
                        <a:ea typeface="楷体" panose="02010609060101010101" pitchFamily="49" charset="-122"/>
                      </a:endParaRPr>
                    </a:p>
                  </a:txBody>
                  <a:tcPr marL="51435" marR="51435" marT="0" marB="0" anchor="ctr"/>
                </a:tc>
                <a:tc>
                  <a:txBody>
                    <a:bodyPr/>
                    <a:lstStyle/>
                    <a:p>
                      <a:pPr algn="ctr"/>
                      <a:r>
                        <a:rPr lang="en-US" sz="900" kern="100">
                          <a:effectLst/>
                          <a:latin typeface="Times New Roman" panose="02020603050405020304" pitchFamily="18" charset="0"/>
                          <a:ea typeface="楷体" panose="02010609060101010101" pitchFamily="49" charset="-122"/>
                        </a:rPr>
                        <a:t>2.85</a:t>
                      </a:r>
                      <a:endParaRPr lang="zh-CN" sz="900" kern="100">
                        <a:effectLst/>
                        <a:latin typeface="Times New Roman" panose="02020603050405020304" pitchFamily="18" charset="0"/>
                        <a:ea typeface="楷体" panose="02010609060101010101" pitchFamily="49" charset="-122"/>
                      </a:endParaRPr>
                    </a:p>
                  </a:txBody>
                  <a:tcPr marL="51435" marR="51435" marT="0" marB="0" anchor="ctr"/>
                </a:tc>
                <a:tc>
                  <a:txBody>
                    <a:bodyPr/>
                    <a:lstStyle/>
                    <a:p>
                      <a:pPr algn="ctr"/>
                      <a:r>
                        <a:rPr lang="en-US" sz="900" kern="100">
                          <a:effectLst/>
                          <a:latin typeface="Times New Roman" panose="02020603050405020304" pitchFamily="18" charset="0"/>
                          <a:ea typeface="楷体" panose="02010609060101010101" pitchFamily="49" charset="-122"/>
                        </a:rPr>
                        <a:t>a</a:t>
                      </a:r>
                      <a:endParaRPr lang="zh-CN" sz="900" kern="100">
                        <a:effectLst/>
                        <a:latin typeface="Times New Roman" panose="02020603050405020304" pitchFamily="18" charset="0"/>
                        <a:ea typeface="楷体" panose="02010609060101010101" pitchFamily="49" charset="-122"/>
                      </a:endParaRPr>
                    </a:p>
                  </a:txBody>
                  <a:tcPr marL="51435" marR="51435" marT="0" marB="0" anchor="ctr"/>
                </a:tc>
                <a:tc>
                  <a:txBody>
                    <a:bodyPr/>
                    <a:lstStyle/>
                    <a:p>
                      <a:pPr algn="ctr"/>
                      <a:r>
                        <a:rPr lang="en-US" sz="900" kern="100">
                          <a:effectLst/>
                          <a:latin typeface="Times New Roman" panose="02020603050405020304" pitchFamily="18" charset="0"/>
                          <a:ea typeface="楷体" panose="02010609060101010101" pitchFamily="49" charset="-122"/>
                        </a:rPr>
                        <a:t>2.45</a:t>
                      </a:r>
                      <a:endParaRPr lang="zh-CN" sz="900" kern="100">
                        <a:effectLst/>
                        <a:latin typeface="Times New Roman" panose="02020603050405020304" pitchFamily="18" charset="0"/>
                        <a:ea typeface="楷体" panose="02010609060101010101" pitchFamily="49" charset="-122"/>
                      </a:endParaRPr>
                    </a:p>
                  </a:txBody>
                  <a:tcPr marL="51435" marR="51435" marT="0" marB="0" anchor="ctr"/>
                </a:tc>
                <a:tc>
                  <a:txBody>
                    <a:bodyPr/>
                    <a:lstStyle/>
                    <a:p>
                      <a:pPr algn="ctr"/>
                      <a:r>
                        <a:rPr lang="en-US" sz="900" kern="100">
                          <a:effectLst/>
                          <a:latin typeface="Times New Roman" panose="02020603050405020304" pitchFamily="18" charset="0"/>
                          <a:ea typeface="楷体" panose="02010609060101010101" pitchFamily="49" charset="-122"/>
                        </a:rPr>
                        <a:t>c</a:t>
                      </a:r>
                      <a:endParaRPr lang="zh-CN" sz="900" kern="100">
                        <a:effectLst/>
                        <a:latin typeface="Times New Roman" panose="02020603050405020304" pitchFamily="18" charset="0"/>
                        <a:ea typeface="楷体" panose="02010609060101010101" pitchFamily="49" charset="-122"/>
                      </a:endParaRPr>
                    </a:p>
                  </a:txBody>
                  <a:tcPr marL="51435" marR="51435" marT="0" marB="0" anchor="ctr"/>
                </a:tc>
                <a:tc>
                  <a:txBody>
                    <a:bodyPr/>
                    <a:lstStyle/>
                    <a:p>
                      <a:pPr algn="ctr"/>
                      <a:r>
                        <a:rPr lang="en-US" sz="900" kern="100">
                          <a:effectLst/>
                          <a:latin typeface="Times New Roman" panose="02020603050405020304" pitchFamily="18" charset="0"/>
                          <a:ea typeface="楷体" panose="02010609060101010101" pitchFamily="49" charset="-122"/>
                        </a:rPr>
                        <a:t>2.29</a:t>
                      </a:r>
                      <a:endParaRPr lang="zh-CN" sz="900" kern="100">
                        <a:effectLst/>
                        <a:latin typeface="Times New Roman" panose="02020603050405020304" pitchFamily="18" charset="0"/>
                        <a:ea typeface="楷体" panose="02010609060101010101" pitchFamily="49" charset="-122"/>
                      </a:endParaRPr>
                    </a:p>
                  </a:txBody>
                  <a:tcPr marL="51435" marR="51435" marT="0" marB="0" anchor="ctr"/>
                </a:tc>
                <a:tc>
                  <a:txBody>
                    <a:bodyPr/>
                    <a:lstStyle/>
                    <a:p>
                      <a:pPr algn="ctr"/>
                      <a:r>
                        <a:rPr lang="en-US" sz="900" kern="100">
                          <a:effectLst/>
                          <a:latin typeface="Times New Roman" panose="02020603050405020304" pitchFamily="18" charset="0"/>
                          <a:ea typeface="楷体" panose="02010609060101010101" pitchFamily="49" charset="-122"/>
                        </a:rPr>
                        <a:t>u</a:t>
                      </a:r>
                      <a:endParaRPr lang="zh-CN" sz="900" kern="100">
                        <a:effectLst/>
                        <a:latin typeface="Times New Roman" panose="02020603050405020304" pitchFamily="18" charset="0"/>
                        <a:ea typeface="楷体" panose="02010609060101010101" pitchFamily="49" charset="-122"/>
                      </a:endParaRPr>
                    </a:p>
                  </a:txBody>
                  <a:tcPr marL="51435" marR="51435" marT="0" marB="0" anchor="ctr"/>
                </a:tc>
                <a:tc>
                  <a:txBody>
                    <a:bodyPr/>
                    <a:lstStyle/>
                    <a:p>
                      <a:pPr algn="ctr"/>
                      <a:r>
                        <a:rPr lang="en-US" sz="900" kern="100">
                          <a:effectLst/>
                          <a:latin typeface="Times New Roman" panose="02020603050405020304" pitchFamily="18" charset="0"/>
                          <a:ea typeface="楷体" panose="02010609060101010101" pitchFamily="49" charset="-122"/>
                        </a:rPr>
                        <a:t>2.85</a:t>
                      </a:r>
                      <a:endParaRPr lang="zh-CN" sz="900" kern="100">
                        <a:effectLst/>
                        <a:latin typeface="Times New Roman" panose="02020603050405020304" pitchFamily="18" charset="0"/>
                        <a:ea typeface="楷体" panose="02010609060101010101" pitchFamily="49" charset="-122"/>
                      </a:endParaRPr>
                    </a:p>
                  </a:txBody>
                  <a:tcPr marL="51435" marR="51435" marT="0" marB="0" anchor="ctr"/>
                </a:tc>
                <a:tc>
                  <a:txBody>
                    <a:bodyPr/>
                    <a:lstStyle/>
                    <a:p>
                      <a:pPr algn="ctr"/>
                      <a:r>
                        <a:rPr lang="en-US" sz="900" kern="100">
                          <a:effectLst/>
                          <a:latin typeface="Times New Roman" panose="02020603050405020304" pitchFamily="18" charset="0"/>
                          <a:ea typeface="楷体" panose="02010609060101010101" pitchFamily="49" charset="-122"/>
                        </a:rPr>
                        <a:t>a</a:t>
                      </a:r>
                      <a:endParaRPr lang="zh-CN" sz="900" kern="100">
                        <a:effectLst/>
                        <a:latin typeface="Times New Roman" panose="02020603050405020304" pitchFamily="18" charset="0"/>
                        <a:ea typeface="楷体" panose="02010609060101010101" pitchFamily="49" charset="-122"/>
                      </a:endParaRPr>
                    </a:p>
                  </a:txBody>
                  <a:tcPr marL="51435" marR="51435" marT="0" marB="0" anchor="ctr"/>
                </a:tc>
                <a:extLst>
                  <a:ext uri="{0D108BD9-81ED-4DB2-BD59-A6C34878D82A}">
                    <a16:rowId xmlns:a16="http://schemas.microsoft.com/office/drawing/2014/main" val="3341259865"/>
                  </a:ext>
                </a:extLst>
              </a:tr>
              <a:tr h="278130">
                <a:tc>
                  <a:txBody>
                    <a:bodyPr/>
                    <a:lstStyle/>
                    <a:p>
                      <a:pPr algn="ctr"/>
                      <a:r>
                        <a:rPr lang="en-US" sz="900" kern="100">
                          <a:effectLst/>
                          <a:latin typeface="Times New Roman" panose="02020603050405020304" pitchFamily="18" charset="0"/>
                          <a:ea typeface="楷体" panose="02010609060101010101" pitchFamily="49" charset="-122"/>
                        </a:rPr>
                        <a:t>a</a:t>
                      </a:r>
                      <a:endParaRPr lang="zh-CN" sz="900" kern="100">
                        <a:effectLst/>
                        <a:latin typeface="Times New Roman" panose="02020603050405020304" pitchFamily="18" charset="0"/>
                        <a:ea typeface="楷体" panose="02010609060101010101" pitchFamily="49" charset="-122"/>
                      </a:endParaRPr>
                    </a:p>
                  </a:txBody>
                  <a:tcPr marL="51435" marR="51435" marT="0" marB="0" anchor="ctr"/>
                </a:tc>
                <a:tc>
                  <a:txBody>
                    <a:bodyPr/>
                    <a:lstStyle/>
                    <a:p>
                      <a:pPr algn="ctr"/>
                      <a:r>
                        <a:rPr lang="en-US" sz="900" kern="100">
                          <a:effectLst/>
                          <a:latin typeface="Times New Roman" panose="02020603050405020304" pitchFamily="18" charset="0"/>
                          <a:ea typeface="楷体" panose="02010609060101010101" pitchFamily="49" charset="-122"/>
                        </a:rPr>
                        <a:t>2.22</a:t>
                      </a:r>
                      <a:endParaRPr lang="zh-CN" sz="900" kern="100">
                        <a:effectLst/>
                        <a:latin typeface="Times New Roman" panose="02020603050405020304" pitchFamily="18" charset="0"/>
                        <a:ea typeface="楷体" panose="02010609060101010101" pitchFamily="49" charset="-122"/>
                      </a:endParaRPr>
                    </a:p>
                  </a:txBody>
                  <a:tcPr marL="51435" marR="51435" marT="0" marB="0" anchor="ctr"/>
                </a:tc>
                <a:tc>
                  <a:txBody>
                    <a:bodyPr/>
                    <a:lstStyle/>
                    <a:p>
                      <a:pPr algn="ctr"/>
                      <a:r>
                        <a:rPr lang="en-US" sz="900" kern="100">
                          <a:effectLst/>
                          <a:latin typeface="Times New Roman" panose="02020603050405020304" pitchFamily="18" charset="0"/>
                          <a:ea typeface="楷体" panose="02010609060101010101" pitchFamily="49" charset="-122"/>
                        </a:rPr>
                        <a:t>u</a:t>
                      </a:r>
                      <a:endParaRPr lang="zh-CN" sz="900" kern="100">
                        <a:effectLst/>
                        <a:latin typeface="Times New Roman" panose="02020603050405020304" pitchFamily="18" charset="0"/>
                        <a:ea typeface="楷体" panose="02010609060101010101" pitchFamily="49" charset="-122"/>
                      </a:endParaRPr>
                    </a:p>
                  </a:txBody>
                  <a:tcPr marL="51435" marR="51435" marT="0" marB="0" anchor="ctr"/>
                </a:tc>
                <a:tc>
                  <a:txBody>
                    <a:bodyPr/>
                    <a:lstStyle/>
                    <a:p>
                      <a:pPr algn="ctr"/>
                      <a:r>
                        <a:rPr lang="en-US" sz="900" kern="100">
                          <a:effectLst/>
                          <a:latin typeface="Times New Roman" panose="02020603050405020304" pitchFamily="18" charset="0"/>
                          <a:ea typeface="楷体" panose="02010609060101010101" pitchFamily="49" charset="-122"/>
                        </a:rPr>
                        <a:t>2.25</a:t>
                      </a:r>
                      <a:endParaRPr lang="zh-CN" sz="900" kern="100">
                        <a:effectLst/>
                        <a:latin typeface="Times New Roman" panose="02020603050405020304" pitchFamily="18" charset="0"/>
                        <a:ea typeface="楷体" panose="02010609060101010101" pitchFamily="49" charset="-122"/>
                      </a:endParaRPr>
                    </a:p>
                  </a:txBody>
                  <a:tcPr marL="51435" marR="51435" marT="0" marB="0" anchor="ctr"/>
                </a:tc>
                <a:tc>
                  <a:txBody>
                    <a:bodyPr/>
                    <a:lstStyle/>
                    <a:p>
                      <a:pPr algn="ctr"/>
                      <a:r>
                        <a:rPr lang="en-US" sz="900" kern="100">
                          <a:effectLst/>
                          <a:latin typeface="Times New Roman" panose="02020603050405020304" pitchFamily="18" charset="0"/>
                          <a:ea typeface="楷体" panose="02010609060101010101" pitchFamily="49" charset="-122"/>
                        </a:rPr>
                        <a:t>m</a:t>
                      </a:r>
                      <a:endParaRPr lang="zh-CN" sz="900" kern="100">
                        <a:effectLst/>
                        <a:latin typeface="Times New Roman" panose="02020603050405020304" pitchFamily="18" charset="0"/>
                        <a:ea typeface="楷体" panose="02010609060101010101" pitchFamily="49" charset="-122"/>
                      </a:endParaRPr>
                    </a:p>
                  </a:txBody>
                  <a:tcPr marL="51435" marR="51435" marT="0" marB="0" anchor="ctr"/>
                </a:tc>
                <a:tc>
                  <a:txBody>
                    <a:bodyPr/>
                    <a:lstStyle/>
                    <a:p>
                      <a:pPr algn="ctr"/>
                      <a:r>
                        <a:rPr lang="en-US" sz="900" kern="100">
                          <a:effectLst/>
                          <a:latin typeface="Times New Roman" panose="02020603050405020304" pitchFamily="18" charset="0"/>
                          <a:ea typeface="楷体" panose="02010609060101010101" pitchFamily="49" charset="-122"/>
                        </a:rPr>
                        <a:t>2.27</a:t>
                      </a:r>
                      <a:endParaRPr lang="zh-CN" sz="900" kern="100">
                        <a:effectLst/>
                        <a:latin typeface="Times New Roman" panose="02020603050405020304" pitchFamily="18" charset="0"/>
                        <a:ea typeface="楷体" panose="02010609060101010101" pitchFamily="49" charset="-122"/>
                      </a:endParaRPr>
                    </a:p>
                  </a:txBody>
                  <a:tcPr marL="51435" marR="51435" marT="0" marB="0" anchor="ctr"/>
                </a:tc>
                <a:tc>
                  <a:txBody>
                    <a:bodyPr/>
                    <a:lstStyle/>
                    <a:p>
                      <a:pPr algn="ctr"/>
                      <a:r>
                        <a:rPr lang="en-US" sz="900" kern="100">
                          <a:effectLst/>
                          <a:latin typeface="Times New Roman" panose="02020603050405020304" pitchFamily="18" charset="0"/>
                          <a:ea typeface="楷体" panose="02010609060101010101" pitchFamily="49" charset="-122"/>
                        </a:rPr>
                        <a:t>a</a:t>
                      </a:r>
                      <a:endParaRPr lang="zh-CN" sz="900" kern="100">
                        <a:effectLst/>
                        <a:latin typeface="Times New Roman" panose="02020603050405020304" pitchFamily="18" charset="0"/>
                        <a:ea typeface="楷体" panose="02010609060101010101" pitchFamily="49" charset="-122"/>
                      </a:endParaRPr>
                    </a:p>
                  </a:txBody>
                  <a:tcPr marL="51435" marR="51435" marT="0" marB="0" anchor="ctr"/>
                </a:tc>
                <a:tc>
                  <a:txBody>
                    <a:bodyPr/>
                    <a:lstStyle/>
                    <a:p>
                      <a:pPr algn="ctr"/>
                      <a:r>
                        <a:rPr lang="en-US" sz="900" kern="100">
                          <a:effectLst/>
                          <a:latin typeface="Times New Roman" panose="02020603050405020304" pitchFamily="18" charset="0"/>
                          <a:ea typeface="楷体" panose="02010609060101010101" pitchFamily="49" charset="-122"/>
                        </a:rPr>
                        <a:t>2.22</a:t>
                      </a:r>
                      <a:endParaRPr lang="zh-CN" sz="900" kern="100">
                        <a:effectLst/>
                        <a:latin typeface="Times New Roman" panose="02020603050405020304" pitchFamily="18" charset="0"/>
                        <a:ea typeface="楷体" panose="02010609060101010101" pitchFamily="49" charset="-122"/>
                      </a:endParaRPr>
                    </a:p>
                  </a:txBody>
                  <a:tcPr marL="51435" marR="51435" marT="0" marB="0" anchor="ctr"/>
                </a:tc>
                <a:tc>
                  <a:txBody>
                    <a:bodyPr/>
                    <a:lstStyle/>
                    <a:p>
                      <a:pPr algn="ctr"/>
                      <a:r>
                        <a:rPr lang="en-US" sz="900" kern="100">
                          <a:effectLst/>
                          <a:latin typeface="Times New Roman" panose="02020603050405020304" pitchFamily="18" charset="0"/>
                          <a:ea typeface="楷体" panose="02010609060101010101" pitchFamily="49" charset="-122"/>
                        </a:rPr>
                        <a:t>u</a:t>
                      </a:r>
                      <a:endParaRPr lang="zh-CN" sz="900" kern="100">
                        <a:effectLst/>
                        <a:latin typeface="Times New Roman" panose="02020603050405020304" pitchFamily="18" charset="0"/>
                        <a:ea typeface="楷体" panose="02010609060101010101" pitchFamily="49" charset="-122"/>
                      </a:endParaRPr>
                    </a:p>
                  </a:txBody>
                  <a:tcPr marL="51435" marR="51435" marT="0" marB="0" anchor="ctr"/>
                </a:tc>
                <a:extLst>
                  <a:ext uri="{0D108BD9-81ED-4DB2-BD59-A6C34878D82A}">
                    <a16:rowId xmlns:a16="http://schemas.microsoft.com/office/drawing/2014/main" val="267061396"/>
                  </a:ext>
                </a:extLst>
              </a:tr>
            </a:tbl>
          </a:graphicData>
        </a:graphic>
      </p:graphicFrame>
      <p:sp>
        <p:nvSpPr>
          <p:cNvPr id="4" name="文本框 3">
            <a:extLst>
              <a:ext uri="{FF2B5EF4-FFF2-40B4-BE49-F238E27FC236}">
                <a16:creationId xmlns:a16="http://schemas.microsoft.com/office/drawing/2014/main" id="{9561AADD-9E38-4867-DBF9-A1B6D8E8D69B}"/>
              </a:ext>
            </a:extLst>
          </p:cNvPr>
          <p:cNvSpPr txBox="1"/>
          <p:nvPr/>
        </p:nvSpPr>
        <p:spPr>
          <a:xfrm>
            <a:off x="1929247" y="2353411"/>
            <a:ext cx="4592781" cy="262251"/>
          </a:xfrm>
          <a:prstGeom prst="rect">
            <a:avLst/>
          </a:prstGeom>
          <a:noFill/>
        </p:spPr>
        <p:txBody>
          <a:bodyPr wrap="square">
            <a:spAutoFit/>
          </a:bodyPr>
          <a:lstStyle/>
          <a:p>
            <a:pPr algn="ctr">
              <a:lnSpc>
                <a:spcPts val="1500"/>
              </a:lnSpc>
            </a:pPr>
            <a:r>
              <a:rPr lang="zh-CN" altLang="zh-CN" sz="900" kern="100">
                <a:latin typeface="Times New Roman" panose="02020603050405020304" pitchFamily="18" charset="0"/>
                <a:ea typeface="楷体" panose="02010609060101010101" pitchFamily="49" charset="-122"/>
              </a:rPr>
              <a:t>表</a:t>
            </a:r>
            <a:r>
              <a:rPr lang="en-US" altLang="zh-CN" sz="900" kern="100">
                <a:latin typeface="Times New Roman" panose="02020603050405020304" pitchFamily="18" charset="0"/>
                <a:ea typeface="楷体" panose="02010609060101010101" pitchFamily="49" charset="-122"/>
              </a:rPr>
              <a:t>3 </a:t>
            </a:r>
            <a:r>
              <a:rPr lang="zh-CN" altLang="zh-CN" sz="900" kern="100">
                <a:latin typeface="Times New Roman" panose="02020603050405020304" pitchFamily="18" charset="0"/>
                <a:ea typeface="楷体" panose="02010609060101010101" pitchFamily="49" charset="-122"/>
              </a:rPr>
              <a:t>不同时段典籍文本高频词性及其占比</a:t>
            </a:r>
          </a:p>
        </p:txBody>
      </p:sp>
    </p:spTree>
    <p:extLst>
      <p:ext uri="{BB962C8B-B14F-4D97-AF65-F5344CB8AC3E}">
        <p14:creationId xmlns:p14="http://schemas.microsoft.com/office/powerpoint/2010/main" val="621717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74011" y="1100256"/>
            <a:ext cx="3124573" cy="424732"/>
          </a:xfrm>
        </p:spPr>
        <p:txBody>
          <a:bodyPr/>
          <a:lstStyle/>
          <a:p>
            <a:r>
              <a:rPr lang="en-US" altLang="zh-CN"/>
              <a:t>4</a:t>
            </a:r>
            <a:r>
              <a:rPr lang="zh-CN" altLang="en-US"/>
              <a:t>、词性分布差异分析</a:t>
            </a:r>
            <a:endParaRPr lang="zh-CN" altLang="en-US" dirty="0"/>
          </a:p>
        </p:txBody>
      </p:sp>
      <p:sp>
        <p:nvSpPr>
          <p:cNvPr id="10" name="内容占位符 6">
            <a:extLst>
              <a:ext uri="{FF2B5EF4-FFF2-40B4-BE49-F238E27FC236}">
                <a16:creationId xmlns:a16="http://schemas.microsoft.com/office/drawing/2014/main" id="{65696380-E320-4C44-03E3-647C4049ED3C}"/>
              </a:ext>
            </a:extLst>
          </p:cNvPr>
          <p:cNvSpPr>
            <a:spLocks noGrp="1"/>
          </p:cNvSpPr>
          <p:nvPr>
            <p:ph idx="1"/>
          </p:nvPr>
        </p:nvSpPr>
        <p:spPr>
          <a:xfrm>
            <a:off x="446345" y="1742389"/>
            <a:ext cx="8085414" cy="4003815"/>
          </a:xfrm>
        </p:spPr>
        <p:txBody>
          <a:bodyPr>
            <a:normAutofit/>
          </a:bodyPr>
          <a:lstStyle/>
          <a:p>
            <a:pPr lvl="1">
              <a:lnSpc>
                <a:spcPct val="100000"/>
              </a:lnSpc>
              <a:buFont typeface="Wingdings" panose="05000000000000000000" pitchFamily="2" charset="2"/>
              <a:buChar char="l"/>
            </a:pPr>
            <a:r>
              <a:rPr lang="zh-CN" altLang="en-US" sz="1350"/>
              <a:t>在上古、中古、近古三个时期词性出现频率最高的都是</a:t>
            </a:r>
            <a:r>
              <a:rPr lang="zh-CN" altLang="en-US" sz="1350" b="1"/>
              <a:t>动词与名词</a:t>
            </a:r>
            <a:r>
              <a:rPr lang="zh-CN" altLang="en-US" sz="1350"/>
              <a:t>，其占比并无较大差异。</a:t>
            </a:r>
            <a:endParaRPr lang="en-US" altLang="zh-CN" sz="1350"/>
          </a:p>
          <a:p>
            <a:pPr lvl="1">
              <a:lnSpc>
                <a:spcPct val="100000"/>
              </a:lnSpc>
              <a:buFont typeface="Wingdings" panose="05000000000000000000" pitchFamily="2" charset="2"/>
              <a:buChar char="l"/>
            </a:pPr>
            <a:endParaRPr lang="en-US" altLang="zh-CN" sz="1350"/>
          </a:p>
          <a:p>
            <a:pPr lvl="1">
              <a:lnSpc>
                <a:spcPct val="100000"/>
              </a:lnSpc>
              <a:buFont typeface="Wingdings" panose="05000000000000000000" pitchFamily="2" charset="2"/>
              <a:buChar char="l"/>
            </a:pPr>
            <a:r>
              <a:rPr lang="zh-CN" altLang="en-US" sz="1350"/>
              <a:t>三个时期的词性分布差异主要表现在：</a:t>
            </a:r>
            <a:endParaRPr lang="en-US" altLang="zh-CN" sz="1350"/>
          </a:p>
          <a:p>
            <a:pPr lvl="1">
              <a:lnSpc>
                <a:spcPct val="130000"/>
              </a:lnSpc>
            </a:pPr>
            <a:r>
              <a:rPr lang="zh-CN" altLang="en-US" sz="1350"/>
              <a:t>首先，在上古时期，</a:t>
            </a:r>
            <a:r>
              <a:rPr lang="zh-CN" altLang="en-US" sz="1350" b="1"/>
              <a:t>副词</a:t>
            </a:r>
            <a:r>
              <a:rPr lang="zh-CN" altLang="en-US" sz="1350"/>
              <a:t>占比分别高于中古时期和近古时期一个百分点和两个百分点；</a:t>
            </a:r>
            <a:endParaRPr lang="en-US" altLang="zh-CN" sz="1350"/>
          </a:p>
          <a:p>
            <a:pPr lvl="1">
              <a:lnSpc>
                <a:spcPct val="130000"/>
              </a:lnSpc>
            </a:pPr>
            <a:endParaRPr lang="en-US" altLang="zh-CN" sz="1350"/>
          </a:p>
          <a:p>
            <a:pPr lvl="1">
              <a:lnSpc>
                <a:spcPct val="130000"/>
              </a:lnSpc>
            </a:pPr>
            <a:r>
              <a:rPr lang="zh-CN" altLang="en-US" sz="1350"/>
              <a:t>其次，</a:t>
            </a:r>
            <a:r>
              <a:rPr lang="zh-CN" altLang="en-US" sz="1350" b="1"/>
              <a:t>连词</a:t>
            </a:r>
            <a:r>
              <a:rPr lang="zh-CN" altLang="en-US" sz="1350"/>
              <a:t>在上古时期典籍文本中的占比为</a:t>
            </a:r>
            <a:r>
              <a:rPr lang="en-US" altLang="zh-CN" sz="1350"/>
              <a:t>3.42%</a:t>
            </a:r>
            <a:r>
              <a:rPr lang="zh-CN" altLang="en-US" sz="1350"/>
              <a:t>，但是中古和近古时期的典籍文本中占比分别只有</a:t>
            </a:r>
            <a:r>
              <a:rPr lang="en-US" altLang="zh-CN" sz="1350"/>
              <a:t>2.53%</a:t>
            </a:r>
            <a:r>
              <a:rPr lang="zh-CN" altLang="en-US" sz="1350"/>
              <a:t>和</a:t>
            </a:r>
            <a:r>
              <a:rPr lang="en-US" altLang="zh-CN" sz="1350"/>
              <a:t>2.29%</a:t>
            </a:r>
            <a:r>
              <a:rPr lang="zh-CN" altLang="en-US" sz="1350"/>
              <a:t>，说明随着社会文化的发展，连词的使用比例在不断降低；</a:t>
            </a:r>
            <a:endParaRPr lang="en-US" altLang="zh-CN" sz="1350"/>
          </a:p>
          <a:p>
            <a:pPr lvl="1">
              <a:lnSpc>
                <a:spcPct val="130000"/>
              </a:lnSpc>
            </a:pPr>
            <a:endParaRPr lang="en-US" altLang="zh-CN" sz="1350"/>
          </a:p>
          <a:p>
            <a:pPr lvl="1">
              <a:lnSpc>
                <a:spcPct val="130000"/>
              </a:lnSpc>
            </a:pPr>
            <a:r>
              <a:rPr lang="zh-CN" altLang="en-US" sz="1350"/>
              <a:t>再次，整体来看，</a:t>
            </a:r>
            <a:r>
              <a:rPr lang="zh-CN" altLang="en-US" sz="1350" b="1"/>
              <a:t>助词</a:t>
            </a:r>
            <a:r>
              <a:rPr lang="zh-CN" altLang="en-US" sz="1350"/>
              <a:t>的使用占比呈现下降趋势；</a:t>
            </a:r>
            <a:endParaRPr lang="en-US" altLang="zh-CN" sz="1350"/>
          </a:p>
          <a:p>
            <a:pPr lvl="1">
              <a:lnSpc>
                <a:spcPct val="130000"/>
              </a:lnSpc>
            </a:pPr>
            <a:endParaRPr lang="en-US" altLang="zh-CN" sz="1350"/>
          </a:p>
          <a:p>
            <a:pPr lvl="1">
              <a:lnSpc>
                <a:spcPct val="130000"/>
              </a:lnSpc>
            </a:pPr>
            <a:r>
              <a:rPr lang="zh-CN" altLang="en-US" sz="1350"/>
              <a:t>最后，在近古时期，</a:t>
            </a:r>
            <a:r>
              <a:rPr lang="zh-CN" altLang="en-US" sz="1350" b="1"/>
              <a:t>时间词</a:t>
            </a:r>
            <a:r>
              <a:rPr lang="zh-CN" altLang="en-US" sz="1350"/>
              <a:t>的全文词性占比为</a:t>
            </a:r>
            <a:r>
              <a:rPr lang="en-US" altLang="zh-CN" sz="1350"/>
              <a:t>2.49%</a:t>
            </a:r>
            <a:r>
              <a:rPr lang="zh-CN" altLang="en-US" sz="1350"/>
              <a:t>，但在上古与中古时间词的占比均低于</a:t>
            </a:r>
            <a:r>
              <a:rPr lang="en-US" altLang="zh-CN" sz="1350"/>
              <a:t>2%</a:t>
            </a:r>
            <a:r>
              <a:rPr lang="zh-CN" altLang="en-US" sz="1350"/>
              <a:t>，这表明随着时代的变迁人们对时间词的使用愈来愈频繁。</a:t>
            </a:r>
          </a:p>
        </p:txBody>
      </p:sp>
    </p:spTree>
    <p:extLst>
      <p:ext uri="{BB962C8B-B14F-4D97-AF65-F5344CB8AC3E}">
        <p14:creationId xmlns:p14="http://schemas.microsoft.com/office/powerpoint/2010/main" val="33165299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74011" y="1100256"/>
            <a:ext cx="3124573" cy="424732"/>
          </a:xfrm>
        </p:spPr>
        <p:txBody>
          <a:bodyPr/>
          <a:lstStyle/>
          <a:p>
            <a:r>
              <a:rPr lang="en-US" altLang="zh-CN"/>
              <a:t>5</a:t>
            </a:r>
            <a:r>
              <a:rPr lang="zh-CN" altLang="en-US"/>
              <a:t>、依存句法差异分析</a:t>
            </a:r>
            <a:endParaRPr lang="zh-CN" altLang="en-US" dirty="0"/>
          </a:p>
        </p:txBody>
      </p:sp>
      <p:sp>
        <p:nvSpPr>
          <p:cNvPr id="10" name="内容占位符 6">
            <a:extLst>
              <a:ext uri="{FF2B5EF4-FFF2-40B4-BE49-F238E27FC236}">
                <a16:creationId xmlns:a16="http://schemas.microsoft.com/office/drawing/2014/main" id="{65696380-E320-4C44-03E3-647C4049ED3C}"/>
              </a:ext>
            </a:extLst>
          </p:cNvPr>
          <p:cNvSpPr>
            <a:spLocks noGrp="1"/>
          </p:cNvSpPr>
          <p:nvPr>
            <p:ph idx="1"/>
          </p:nvPr>
        </p:nvSpPr>
        <p:spPr>
          <a:xfrm>
            <a:off x="339437" y="1534570"/>
            <a:ext cx="8192322" cy="694280"/>
          </a:xfrm>
        </p:spPr>
        <p:txBody>
          <a:bodyPr>
            <a:normAutofit/>
          </a:bodyPr>
          <a:lstStyle/>
          <a:p>
            <a:pPr lvl="1">
              <a:lnSpc>
                <a:spcPct val="100000"/>
              </a:lnSpc>
              <a:buFont typeface="Wingdings" panose="05000000000000000000" pitchFamily="2" charset="2"/>
              <a:buChar char="l"/>
            </a:pPr>
            <a:r>
              <a:rPr lang="en-US" altLang="zh-CN" sz="1500">
                <a:latin typeface="Times New Roman" panose="02020603050405020304" pitchFamily="18" charset="0"/>
                <a:cs typeface="Times New Roman" panose="02020603050405020304" pitchFamily="18" charset="0"/>
              </a:rPr>
              <a:t>fastHan</a:t>
            </a:r>
            <a:r>
              <a:rPr lang="zh-CN" altLang="en-US" sz="1350"/>
              <a:t>基于</a:t>
            </a:r>
            <a:r>
              <a:rPr lang="en-US" altLang="zh-CN" sz="1500">
                <a:latin typeface="Times New Roman" panose="02020603050405020304" pitchFamily="18" charset="0"/>
                <a:cs typeface="Times New Roman" panose="02020603050405020304" pitchFamily="18" charset="0"/>
              </a:rPr>
              <a:t>CTB9</a:t>
            </a:r>
            <a:r>
              <a:rPr lang="zh-CN" altLang="en-US" sz="1350"/>
              <a:t>数据集训练而成，适用于古文中文分词、词性标注、依存分析等多项任务</a:t>
            </a:r>
            <a:endParaRPr lang="en-US" altLang="zh-CN" sz="1350"/>
          </a:p>
          <a:p>
            <a:pPr lvl="1">
              <a:lnSpc>
                <a:spcPct val="100000"/>
              </a:lnSpc>
              <a:buFont typeface="Wingdings" panose="05000000000000000000" pitchFamily="2" charset="2"/>
              <a:buChar char="l"/>
            </a:pPr>
            <a:r>
              <a:rPr lang="zh-CN" altLang="en-US" sz="1350"/>
              <a:t>本研究使用</a:t>
            </a:r>
            <a:r>
              <a:rPr lang="en-US" altLang="zh-CN" sz="1500">
                <a:latin typeface="Times New Roman" panose="02020603050405020304" pitchFamily="18" charset="0"/>
                <a:cs typeface="Times New Roman" panose="02020603050405020304" pitchFamily="18" charset="0"/>
              </a:rPr>
              <a:t>fastHan</a:t>
            </a:r>
            <a:r>
              <a:rPr lang="zh-CN" altLang="en-US" sz="1350"/>
              <a:t>工具正史典籍开展依存句法分析研究</a:t>
            </a:r>
            <a:endParaRPr lang="en-US" altLang="zh-CN" sz="1350" dirty="0"/>
          </a:p>
        </p:txBody>
      </p:sp>
      <p:graphicFrame>
        <p:nvGraphicFramePr>
          <p:cNvPr id="9" name="表格 9">
            <a:extLst>
              <a:ext uri="{FF2B5EF4-FFF2-40B4-BE49-F238E27FC236}">
                <a16:creationId xmlns:a16="http://schemas.microsoft.com/office/drawing/2014/main" id="{38488C4B-28B7-4859-8F9D-6F1EF82B5447}"/>
              </a:ext>
            </a:extLst>
          </p:cNvPr>
          <p:cNvGraphicFramePr>
            <a:graphicFrameLocks noGrp="1"/>
          </p:cNvGraphicFramePr>
          <p:nvPr>
            <p:extLst>
              <p:ext uri="{D42A27DB-BD31-4B8C-83A1-F6EECF244321}">
                <p14:modId xmlns:p14="http://schemas.microsoft.com/office/powerpoint/2010/main" val="1483925746"/>
              </p:ext>
            </p:extLst>
          </p:nvPr>
        </p:nvGraphicFramePr>
        <p:xfrm>
          <a:off x="2435761" y="2356659"/>
          <a:ext cx="6095997" cy="3295418"/>
        </p:xfrm>
        <a:graphic>
          <a:graphicData uri="http://schemas.openxmlformats.org/drawingml/2006/table">
            <a:tbl>
              <a:tblPr firstRow="1" bandRow="1">
                <a:tableStyleId>{5C22544A-7EE6-4342-B048-85BDC9FD1C3A}</a:tableStyleId>
              </a:tblPr>
              <a:tblGrid>
                <a:gridCol w="677333">
                  <a:extLst>
                    <a:ext uri="{9D8B030D-6E8A-4147-A177-3AD203B41FA5}">
                      <a16:colId xmlns:a16="http://schemas.microsoft.com/office/drawing/2014/main" val="1039887287"/>
                    </a:ext>
                  </a:extLst>
                </a:gridCol>
                <a:gridCol w="677333">
                  <a:extLst>
                    <a:ext uri="{9D8B030D-6E8A-4147-A177-3AD203B41FA5}">
                      <a16:colId xmlns:a16="http://schemas.microsoft.com/office/drawing/2014/main" val="2740876627"/>
                    </a:ext>
                  </a:extLst>
                </a:gridCol>
                <a:gridCol w="677333">
                  <a:extLst>
                    <a:ext uri="{9D8B030D-6E8A-4147-A177-3AD203B41FA5}">
                      <a16:colId xmlns:a16="http://schemas.microsoft.com/office/drawing/2014/main" val="647299578"/>
                    </a:ext>
                  </a:extLst>
                </a:gridCol>
                <a:gridCol w="677333">
                  <a:extLst>
                    <a:ext uri="{9D8B030D-6E8A-4147-A177-3AD203B41FA5}">
                      <a16:colId xmlns:a16="http://schemas.microsoft.com/office/drawing/2014/main" val="2682126734"/>
                    </a:ext>
                  </a:extLst>
                </a:gridCol>
                <a:gridCol w="677333">
                  <a:extLst>
                    <a:ext uri="{9D8B030D-6E8A-4147-A177-3AD203B41FA5}">
                      <a16:colId xmlns:a16="http://schemas.microsoft.com/office/drawing/2014/main" val="2857559078"/>
                    </a:ext>
                  </a:extLst>
                </a:gridCol>
                <a:gridCol w="677333">
                  <a:extLst>
                    <a:ext uri="{9D8B030D-6E8A-4147-A177-3AD203B41FA5}">
                      <a16:colId xmlns:a16="http://schemas.microsoft.com/office/drawing/2014/main" val="3519451346"/>
                    </a:ext>
                  </a:extLst>
                </a:gridCol>
                <a:gridCol w="677333">
                  <a:extLst>
                    <a:ext uri="{9D8B030D-6E8A-4147-A177-3AD203B41FA5}">
                      <a16:colId xmlns:a16="http://schemas.microsoft.com/office/drawing/2014/main" val="2478460460"/>
                    </a:ext>
                  </a:extLst>
                </a:gridCol>
                <a:gridCol w="677333">
                  <a:extLst>
                    <a:ext uri="{9D8B030D-6E8A-4147-A177-3AD203B41FA5}">
                      <a16:colId xmlns:a16="http://schemas.microsoft.com/office/drawing/2014/main" val="2051046216"/>
                    </a:ext>
                  </a:extLst>
                </a:gridCol>
                <a:gridCol w="677333">
                  <a:extLst>
                    <a:ext uri="{9D8B030D-6E8A-4147-A177-3AD203B41FA5}">
                      <a16:colId xmlns:a16="http://schemas.microsoft.com/office/drawing/2014/main" val="1491246609"/>
                    </a:ext>
                  </a:extLst>
                </a:gridCol>
              </a:tblGrid>
              <a:tr h="235988">
                <a:tc gridSpan="3">
                  <a:txBody>
                    <a:bodyPr/>
                    <a:lstStyle/>
                    <a:p>
                      <a:pPr algn="ctr"/>
                      <a:r>
                        <a:rPr lang="zh-CN" altLang="en-US" sz="900">
                          <a:ea typeface="楷体" panose="02010609060101010101" pitchFamily="49" charset="-122"/>
                        </a:rPr>
                        <a:t>上古</a:t>
                      </a:r>
                    </a:p>
                  </a:txBody>
                  <a:tcPr marL="68580" marR="68580" marT="34290" marB="34290"/>
                </a:tc>
                <a:tc hMerge="1">
                  <a:txBody>
                    <a:bodyPr/>
                    <a:lstStyle/>
                    <a:p>
                      <a:endParaRPr lang="zh-CN" altLang="en-US"/>
                    </a:p>
                  </a:txBody>
                  <a:tcPr/>
                </a:tc>
                <a:tc hMerge="1">
                  <a:txBody>
                    <a:bodyPr/>
                    <a:lstStyle/>
                    <a:p>
                      <a:endParaRPr lang="zh-CN" altLang="en-US"/>
                    </a:p>
                  </a:txBody>
                  <a:tcPr/>
                </a:tc>
                <a:tc gridSpan="3">
                  <a:txBody>
                    <a:bodyPr/>
                    <a:lstStyle/>
                    <a:p>
                      <a:pPr algn="ctr"/>
                      <a:r>
                        <a:rPr lang="zh-CN" altLang="en-US" sz="900">
                          <a:ea typeface="楷体" panose="02010609060101010101" pitchFamily="49" charset="-122"/>
                        </a:rPr>
                        <a:t>中古</a:t>
                      </a:r>
                    </a:p>
                  </a:txBody>
                  <a:tcPr marL="68580" marR="68580" marT="34290" marB="34290"/>
                </a:tc>
                <a:tc hMerge="1">
                  <a:txBody>
                    <a:bodyPr/>
                    <a:lstStyle/>
                    <a:p>
                      <a:endParaRPr lang="zh-CN" altLang="en-US"/>
                    </a:p>
                  </a:txBody>
                  <a:tcPr/>
                </a:tc>
                <a:tc hMerge="1">
                  <a:txBody>
                    <a:bodyPr/>
                    <a:lstStyle/>
                    <a:p>
                      <a:endParaRPr lang="zh-CN" altLang="en-US"/>
                    </a:p>
                  </a:txBody>
                  <a:tcPr/>
                </a:tc>
                <a:tc gridSpan="3">
                  <a:txBody>
                    <a:bodyPr/>
                    <a:lstStyle/>
                    <a:p>
                      <a:pPr algn="ctr"/>
                      <a:r>
                        <a:rPr lang="zh-CN" altLang="en-US" sz="900">
                          <a:ea typeface="楷体" panose="02010609060101010101" pitchFamily="49" charset="-122"/>
                        </a:rPr>
                        <a:t>近古</a:t>
                      </a:r>
                    </a:p>
                  </a:txBody>
                  <a:tcPr marL="68580" marR="68580" marT="34290" marB="34290"/>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242056874"/>
                  </a:ext>
                </a:extLst>
              </a:tr>
              <a:tr h="278130">
                <a:tc>
                  <a:txBody>
                    <a:bodyPr/>
                    <a:lstStyle/>
                    <a:p>
                      <a:r>
                        <a:rPr lang="zh-CN" sz="900" kern="100">
                          <a:effectLst/>
                          <a:latin typeface="Times New Roman" panose="02020603050405020304" pitchFamily="18" charset="0"/>
                          <a:ea typeface="楷体" panose="02010609060101010101" pitchFamily="49" charset="-122"/>
                        </a:rPr>
                        <a:t>依存句法</a:t>
                      </a:r>
                    </a:p>
                  </a:txBody>
                  <a:tcPr marL="51435" marR="51435" marT="0" marB="0" anchor="ctr"/>
                </a:tc>
                <a:tc>
                  <a:txBody>
                    <a:bodyPr/>
                    <a:lstStyle/>
                    <a:p>
                      <a:r>
                        <a:rPr lang="zh-CN" sz="900" kern="100">
                          <a:effectLst/>
                          <a:latin typeface="Times New Roman" panose="02020603050405020304" pitchFamily="18" charset="0"/>
                          <a:ea typeface="楷体" panose="02010609060101010101" pitchFamily="49" charset="-122"/>
                        </a:rPr>
                        <a:t>占比</a:t>
                      </a:r>
                      <a:r>
                        <a:rPr lang="en-US" sz="900" kern="100">
                          <a:effectLst/>
                          <a:latin typeface="Times New Roman" panose="02020603050405020304" pitchFamily="18" charset="0"/>
                          <a:ea typeface="楷体" panose="02010609060101010101" pitchFamily="49" charset="-122"/>
                        </a:rPr>
                        <a:t>/%</a:t>
                      </a:r>
                      <a:endParaRPr lang="zh-CN" sz="900" kern="100">
                        <a:effectLst/>
                        <a:latin typeface="Times New Roman" panose="02020603050405020304" pitchFamily="18" charset="0"/>
                        <a:ea typeface="楷体" panose="02010609060101010101" pitchFamily="49" charset="-122"/>
                      </a:endParaRPr>
                    </a:p>
                  </a:txBody>
                  <a:tcPr marL="51435" marR="51435" marT="0" marB="0" anchor="ctr"/>
                </a:tc>
                <a:tc>
                  <a:txBody>
                    <a:bodyPr/>
                    <a:lstStyle/>
                    <a:p>
                      <a:r>
                        <a:rPr lang="zh-CN" sz="900" kern="100">
                          <a:effectLst/>
                          <a:latin typeface="Times New Roman" panose="02020603050405020304" pitchFamily="18" charset="0"/>
                          <a:ea typeface="楷体" panose="02010609060101010101" pitchFamily="49" charset="-122"/>
                        </a:rPr>
                        <a:t>依存句法</a:t>
                      </a:r>
                    </a:p>
                  </a:txBody>
                  <a:tcPr marL="51435" marR="51435" marT="0" marB="0" anchor="ctr"/>
                </a:tc>
                <a:tc>
                  <a:txBody>
                    <a:bodyPr/>
                    <a:lstStyle/>
                    <a:p>
                      <a:r>
                        <a:rPr lang="zh-CN" sz="900" kern="100">
                          <a:effectLst/>
                          <a:latin typeface="Times New Roman" panose="02020603050405020304" pitchFamily="18" charset="0"/>
                          <a:ea typeface="楷体" panose="02010609060101010101" pitchFamily="49" charset="-122"/>
                        </a:rPr>
                        <a:t>占比</a:t>
                      </a:r>
                      <a:r>
                        <a:rPr lang="en-US" sz="900" kern="100">
                          <a:effectLst/>
                          <a:latin typeface="Times New Roman" panose="02020603050405020304" pitchFamily="18" charset="0"/>
                          <a:ea typeface="楷体" panose="02010609060101010101" pitchFamily="49" charset="-122"/>
                        </a:rPr>
                        <a:t>/%</a:t>
                      </a:r>
                      <a:endParaRPr lang="zh-CN" sz="900" kern="100">
                        <a:effectLst/>
                        <a:latin typeface="Times New Roman" panose="02020603050405020304" pitchFamily="18" charset="0"/>
                        <a:ea typeface="楷体" panose="02010609060101010101" pitchFamily="49" charset="-122"/>
                      </a:endParaRPr>
                    </a:p>
                  </a:txBody>
                  <a:tcPr marL="51435" marR="51435" marT="0" marB="0" anchor="ctr"/>
                </a:tc>
                <a:tc>
                  <a:txBody>
                    <a:bodyPr/>
                    <a:lstStyle/>
                    <a:p>
                      <a:r>
                        <a:rPr lang="zh-CN" sz="900" kern="100">
                          <a:effectLst/>
                          <a:latin typeface="Times New Roman" panose="02020603050405020304" pitchFamily="18" charset="0"/>
                          <a:ea typeface="楷体" panose="02010609060101010101" pitchFamily="49" charset="-122"/>
                        </a:rPr>
                        <a:t>依存句法</a:t>
                      </a:r>
                    </a:p>
                  </a:txBody>
                  <a:tcPr marL="51435" marR="51435" marT="0" marB="0" anchor="ctr"/>
                </a:tc>
                <a:tc>
                  <a:txBody>
                    <a:bodyPr/>
                    <a:lstStyle/>
                    <a:p>
                      <a:r>
                        <a:rPr lang="zh-CN" sz="900" kern="100">
                          <a:effectLst/>
                          <a:latin typeface="Times New Roman" panose="02020603050405020304" pitchFamily="18" charset="0"/>
                          <a:ea typeface="楷体" panose="02010609060101010101" pitchFamily="49" charset="-122"/>
                        </a:rPr>
                        <a:t>占比</a:t>
                      </a:r>
                      <a:r>
                        <a:rPr lang="en-US" sz="900" kern="100">
                          <a:effectLst/>
                          <a:latin typeface="Times New Roman" panose="02020603050405020304" pitchFamily="18" charset="0"/>
                          <a:ea typeface="楷体" panose="02010609060101010101" pitchFamily="49" charset="-122"/>
                        </a:rPr>
                        <a:t>/%</a:t>
                      </a:r>
                      <a:endParaRPr lang="zh-CN" sz="900" kern="100">
                        <a:effectLst/>
                        <a:latin typeface="Times New Roman" panose="02020603050405020304" pitchFamily="18" charset="0"/>
                        <a:ea typeface="楷体" panose="02010609060101010101" pitchFamily="49" charset="-122"/>
                      </a:endParaRPr>
                    </a:p>
                  </a:txBody>
                  <a:tcPr marL="51435" marR="51435" marT="0" marB="0" anchor="ctr"/>
                </a:tc>
                <a:tc>
                  <a:txBody>
                    <a:bodyPr/>
                    <a:lstStyle/>
                    <a:p>
                      <a:r>
                        <a:rPr lang="zh-CN" sz="900" kern="100">
                          <a:effectLst/>
                          <a:latin typeface="Times New Roman" panose="02020603050405020304" pitchFamily="18" charset="0"/>
                          <a:ea typeface="楷体" panose="02010609060101010101" pitchFamily="49" charset="-122"/>
                        </a:rPr>
                        <a:t>依存句法</a:t>
                      </a:r>
                    </a:p>
                  </a:txBody>
                  <a:tcPr marL="51435" marR="51435" marT="0" marB="0" anchor="ctr"/>
                </a:tc>
                <a:tc>
                  <a:txBody>
                    <a:bodyPr/>
                    <a:lstStyle/>
                    <a:p>
                      <a:r>
                        <a:rPr lang="zh-CN" sz="900" kern="100">
                          <a:effectLst/>
                          <a:latin typeface="Times New Roman" panose="02020603050405020304" pitchFamily="18" charset="0"/>
                          <a:ea typeface="楷体" panose="02010609060101010101" pitchFamily="49" charset="-122"/>
                        </a:rPr>
                        <a:t>占比</a:t>
                      </a:r>
                      <a:r>
                        <a:rPr lang="en-US" sz="900" kern="100">
                          <a:effectLst/>
                          <a:latin typeface="Times New Roman" panose="02020603050405020304" pitchFamily="18" charset="0"/>
                          <a:ea typeface="楷体" panose="02010609060101010101" pitchFamily="49" charset="-122"/>
                        </a:rPr>
                        <a:t>/%</a:t>
                      </a:r>
                      <a:endParaRPr lang="zh-CN" sz="900" kern="100">
                        <a:effectLst/>
                        <a:latin typeface="Times New Roman" panose="02020603050405020304" pitchFamily="18" charset="0"/>
                        <a:ea typeface="楷体" panose="02010609060101010101" pitchFamily="49" charset="-122"/>
                      </a:endParaRPr>
                    </a:p>
                  </a:txBody>
                  <a:tcPr marL="51435" marR="51435" marT="0" marB="0" anchor="ctr"/>
                </a:tc>
                <a:tc>
                  <a:txBody>
                    <a:bodyPr/>
                    <a:lstStyle/>
                    <a:p>
                      <a:r>
                        <a:rPr lang="zh-CN" sz="900" kern="100">
                          <a:effectLst/>
                          <a:latin typeface="Times New Roman" panose="02020603050405020304" pitchFamily="18" charset="0"/>
                          <a:ea typeface="楷体" panose="02010609060101010101" pitchFamily="49" charset="-122"/>
                        </a:rPr>
                        <a:t>依存句法</a:t>
                      </a:r>
                    </a:p>
                  </a:txBody>
                  <a:tcPr marL="51435" marR="51435" marT="0" marB="0" anchor="ctr"/>
                </a:tc>
                <a:extLst>
                  <a:ext uri="{0D108BD9-81ED-4DB2-BD59-A6C34878D82A}">
                    <a16:rowId xmlns:a16="http://schemas.microsoft.com/office/drawing/2014/main" val="1035195117"/>
                  </a:ext>
                </a:extLst>
              </a:tr>
              <a:tr h="278130">
                <a:tc>
                  <a:txBody>
                    <a:bodyPr/>
                    <a:lstStyle/>
                    <a:p>
                      <a:r>
                        <a:rPr lang="en-US" sz="900" kern="100">
                          <a:solidFill>
                            <a:srgbClr val="000000"/>
                          </a:solidFill>
                          <a:effectLst/>
                          <a:latin typeface="Times New Roman" panose="02020603050405020304" pitchFamily="18" charset="0"/>
                          <a:ea typeface="楷体" panose="02010609060101010101" pitchFamily="49" charset="-122"/>
                        </a:rPr>
                        <a:t>punct</a:t>
                      </a:r>
                      <a:endParaRPr lang="zh-CN" sz="900" kern="100">
                        <a:effectLst/>
                        <a:latin typeface="Times New Roman" panose="02020603050405020304" pitchFamily="18" charset="0"/>
                        <a:ea typeface="楷体" panose="02010609060101010101" pitchFamily="49" charset="-122"/>
                      </a:endParaRPr>
                    </a:p>
                  </a:txBody>
                  <a:tcPr marL="51435" marR="51435" marT="0" marB="0" anchor="ctr"/>
                </a:tc>
                <a:tc>
                  <a:txBody>
                    <a:bodyPr/>
                    <a:lstStyle/>
                    <a:p>
                      <a:r>
                        <a:rPr lang="en-US" sz="900" kern="100">
                          <a:solidFill>
                            <a:srgbClr val="000000"/>
                          </a:solidFill>
                          <a:effectLst/>
                          <a:latin typeface="Times New Roman" panose="02020603050405020304" pitchFamily="18" charset="0"/>
                          <a:ea typeface="楷体" panose="02010609060101010101" pitchFamily="49" charset="-122"/>
                        </a:rPr>
                        <a:t>27</a:t>
                      </a:r>
                      <a:endParaRPr lang="zh-CN" sz="900" kern="100">
                        <a:effectLst/>
                        <a:latin typeface="Times New Roman" panose="02020603050405020304" pitchFamily="18" charset="0"/>
                        <a:ea typeface="楷体" panose="02010609060101010101" pitchFamily="49" charset="-122"/>
                      </a:endParaRPr>
                    </a:p>
                  </a:txBody>
                  <a:tcPr marL="51435" marR="51435" marT="0" marB="0" anchor="ctr"/>
                </a:tc>
                <a:tc>
                  <a:txBody>
                    <a:bodyPr/>
                    <a:lstStyle/>
                    <a:p>
                      <a:r>
                        <a:rPr lang="en-US" sz="900" kern="100">
                          <a:solidFill>
                            <a:srgbClr val="000000"/>
                          </a:solidFill>
                          <a:effectLst/>
                          <a:latin typeface="Times New Roman" panose="02020603050405020304" pitchFamily="18" charset="0"/>
                          <a:ea typeface="楷体" panose="02010609060101010101" pitchFamily="49" charset="-122"/>
                        </a:rPr>
                        <a:t>punct</a:t>
                      </a:r>
                      <a:endParaRPr lang="zh-CN" sz="900" kern="100">
                        <a:effectLst/>
                        <a:latin typeface="Times New Roman" panose="02020603050405020304" pitchFamily="18" charset="0"/>
                        <a:ea typeface="楷体" panose="02010609060101010101" pitchFamily="49" charset="-122"/>
                      </a:endParaRPr>
                    </a:p>
                  </a:txBody>
                  <a:tcPr marL="51435" marR="51435" marT="0" marB="0" anchor="ctr"/>
                </a:tc>
                <a:tc>
                  <a:txBody>
                    <a:bodyPr/>
                    <a:lstStyle/>
                    <a:p>
                      <a:r>
                        <a:rPr lang="en-US" sz="900" kern="100">
                          <a:solidFill>
                            <a:srgbClr val="000000"/>
                          </a:solidFill>
                          <a:effectLst/>
                          <a:latin typeface="Times New Roman" panose="02020603050405020304" pitchFamily="18" charset="0"/>
                          <a:ea typeface="楷体" panose="02010609060101010101" pitchFamily="49" charset="-122"/>
                        </a:rPr>
                        <a:t>23</a:t>
                      </a:r>
                      <a:endParaRPr lang="zh-CN" sz="900" kern="100">
                        <a:effectLst/>
                        <a:latin typeface="Times New Roman" panose="02020603050405020304" pitchFamily="18" charset="0"/>
                        <a:ea typeface="楷体" panose="02010609060101010101" pitchFamily="49" charset="-122"/>
                      </a:endParaRPr>
                    </a:p>
                  </a:txBody>
                  <a:tcPr marL="51435" marR="51435" marT="0" marB="0" anchor="ctr"/>
                </a:tc>
                <a:tc>
                  <a:txBody>
                    <a:bodyPr/>
                    <a:lstStyle/>
                    <a:p>
                      <a:r>
                        <a:rPr lang="en-US" sz="900" kern="100">
                          <a:solidFill>
                            <a:srgbClr val="000000"/>
                          </a:solidFill>
                          <a:effectLst/>
                          <a:latin typeface="Times New Roman" panose="02020603050405020304" pitchFamily="18" charset="0"/>
                          <a:ea typeface="楷体" panose="02010609060101010101" pitchFamily="49" charset="-122"/>
                        </a:rPr>
                        <a:t>punct</a:t>
                      </a:r>
                      <a:endParaRPr lang="zh-CN" sz="900" kern="100">
                        <a:effectLst/>
                        <a:latin typeface="Times New Roman" panose="02020603050405020304" pitchFamily="18" charset="0"/>
                        <a:ea typeface="楷体" panose="02010609060101010101" pitchFamily="49" charset="-122"/>
                      </a:endParaRPr>
                    </a:p>
                  </a:txBody>
                  <a:tcPr marL="51435" marR="51435" marT="0" marB="0" anchor="ctr"/>
                </a:tc>
                <a:tc>
                  <a:txBody>
                    <a:bodyPr/>
                    <a:lstStyle/>
                    <a:p>
                      <a:r>
                        <a:rPr lang="en-US" sz="900" kern="100">
                          <a:solidFill>
                            <a:srgbClr val="000000"/>
                          </a:solidFill>
                          <a:effectLst/>
                          <a:latin typeface="Times New Roman" panose="02020603050405020304" pitchFamily="18" charset="0"/>
                          <a:ea typeface="楷体" panose="02010609060101010101" pitchFamily="49" charset="-122"/>
                        </a:rPr>
                        <a:t>23</a:t>
                      </a:r>
                      <a:endParaRPr lang="zh-CN" sz="900" kern="100">
                        <a:effectLst/>
                        <a:latin typeface="Times New Roman" panose="02020603050405020304" pitchFamily="18" charset="0"/>
                        <a:ea typeface="楷体" panose="02010609060101010101" pitchFamily="49" charset="-122"/>
                      </a:endParaRPr>
                    </a:p>
                  </a:txBody>
                  <a:tcPr marL="51435" marR="51435" marT="0" marB="0" anchor="ctr"/>
                </a:tc>
                <a:tc>
                  <a:txBody>
                    <a:bodyPr/>
                    <a:lstStyle/>
                    <a:p>
                      <a:r>
                        <a:rPr lang="en-US" sz="900" kern="100">
                          <a:solidFill>
                            <a:srgbClr val="000000"/>
                          </a:solidFill>
                          <a:effectLst/>
                          <a:latin typeface="Times New Roman" panose="02020603050405020304" pitchFamily="18" charset="0"/>
                          <a:ea typeface="楷体" panose="02010609060101010101" pitchFamily="49" charset="-122"/>
                        </a:rPr>
                        <a:t>punct</a:t>
                      </a:r>
                      <a:endParaRPr lang="zh-CN" sz="900" kern="100">
                        <a:effectLst/>
                        <a:latin typeface="Times New Roman" panose="02020603050405020304" pitchFamily="18" charset="0"/>
                        <a:ea typeface="楷体" panose="02010609060101010101" pitchFamily="49" charset="-122"/>
                      </a:endParaRPr>
                    </a:p>
                  </a:txBody>
                  <a:tcPr marL="51435" marR="51435" marT="0" marB="0" anchor="ctr"/>
                </a:tc>
                <a:tc>
                  <a:txBody>
                    <a:bodyPr/>
                    <a:lstStyle/>
                    <a:p>
                      <a:r>
                        <a:rPr lang="en-US" sz="900" kern="100">
                          <a:solidFill>
                            <a:srgbClr val="000000"/>
                          </a:solidFill>
                          <a:effectLst/>
                          <a:latin typeface="Times New Roman" panose="02020603050405020304" pitchFamily="18" charset="0"/>
                          <a:ea typeface="楷体" panose="02010609060101010101" pitchFamily="49" charset="-122"/>
                        </a:rPr>
                        <a:t>27</a:t>
                      </a:r>
                      <a:endParaRPr lang="zh-CN" sz="900" kern="100">
                        <a:effectLst/>
                        <a:latin typeface="Times New Roman" panose="02020603050405020304" pitchFamily="18" charset="0"/>
                        <a:ea typeface="楷体" panose="02010609060101010101" pitchFamily="49" charset="-122"/>
                      </a:endParaRPr>
                    </a:p>
                  </a:txBody>
                  <a:tcPr marL="51435" marR="51435" marT="0" marB="0" anchor="ctr"/>
                </a:tc>
                <a:tc>
                  <a:txBody>
                    <a:bodyPr/>
                    <a:lstStyle/>
                    <a:p>
                      <a:r>
                        <a:rPr lang="en-US" sz="900" kern="100">
                          <a:solidFill>
                            <a:srgbClr val="000000"/>
                          </a:solidFill>
                          <a:effectLst/>
                          <a:latin typeface="Times New Roman" panose="02020603050405020304" pitchFamily="18" charset="0"/>
                          <a:ea typeface="楷体" panose="02010609060101010101" pitchFamily="49" charset="-122"/>
                        </a:rPr>
                        <a:t>punct</a:t>
                      </a:r>
                      <a:endParaRPr lang="zh-CN" sz="900" kern="100">
                        <a:effectLst/>
                        <a:latin typeface="Times New Roman" panose="02020603050405020304" pitchFamily="18" charset="0"/>
                        <a:ea typeface="楷体" panose="02010609060101010101" pitchFamily="49" charset="-122"/>
                      </a:endParaRPr>
                    </a:p>
                  </a:txBody>
                  <a:tcPr marL="51435" marR="51435" marT="0" marB="0" anchor="ctr"/>
                </a:tc>
                <a:extLst>
                  <a:ext uri="{0D108BD9-81ED-4DB2-BD59-A6C34878D82A}">
                    <a16:rowId xmlns:a16="http://schemas.microsoft.com/office/drawing/2014/main" val="4201107911"/>
                  </a:ext>
                </a:extLst>
              </a:tr>
              <a:tr h="278130">
                <a:tc>
                  <a:txBody>
                    <a:bodyPr/>
                    <a:lstStyle/>
                    <a:p>
                      <a:r>
                        <a:rPr lang="en-US" sz="900" kern="100">
                          <a:solidFill>
                            <a:srgbClr val="000000"/>
                          </a:solidFill>
                          <a:effectLst/>
                          <a:latin typeface="Times New Roman" panose="02020603050405020304" pitchFamily="18" charset="0"/>
                          <a:ea typeface="楷体" panose="02010609060101010101" pitchFamily="49" charset="-122"/>
                        </a:rPr>
                        <a:t>dep</a:t>
                      </a:r>
                      <a:endParaRPr lang="zh-CN" sz="900" kern="100">
                        <a:effectLst/>
                        <a:latin typeface="Times New Roman" panose="02020603050405020304" pitchFamily="18" charset="0"/>
                        <a:ea typeface="楷体" panose="02010609060101010101" pitchFamily="49" charset="-122"/>
                      </a:endParaRPr>
                    </a:p>
                  </a:txBody>
                  <a:tcPr marL="51435" marR="51435" marT="0" marB="0" anchor="ctr"/>
                </a:tc>
                <a:tc>
                  <a:txBody>
                    <a:bodyPr/>
                    <a:lstStyle/>
                    <a:p>
                      <a:r>
                        <a:rPr lang="en-US" sz="900" kern="100">
                          <a:effectLst/>
                          <a:latin typeface="Times New Roman" panose="02020603050405020304" pitchFamily="18" charset="0"/>
                          <a:ea typeface="楷体" panose="02010609060101010101" pitchFamily="49" charset="-122"/>
                        </a:rPr>
                        <a:t>13</a:t>
                      </a:r>
                      <a:endParaRPr lang="zh-CN" sz="900" kern="100">
                        <a:effectLst/>
                        <a:latin typeface="Times New Roman" panose="02020603050405020304" pitchFamily="18" charset="0"/>
                        <a:ea typeface="楷体" panose="02010609060101010101" pitchFamily="49" charset="-122"/>
                      </a:endParaRPr>
                    </a:p>
                  </a:txBody>
                  <a:tcPr marL="51435" marR="51435" marT="0" marB="0" anchor="ctr"/>
                </a:tc>
                <a:tc>
                  <a:txBody>
                    <a:bodyPr/>
                    <a:lstStyle/>
                    <a:p>
                      <a:r>
                        <a:rPr lang="en-US" sz="900" kern="100">
                          <a:solidFill>
                            <a:srgbClr val="000000"/>
                          </a:solidFill>
                          <a:effectLst/>
                          <a:latin typeface="Times New Roman" panose="02020603050405020304" pitchFamily="18" charset="0"/>
                          <a:ea typeface="楷体" panose="02010609060101010101" pitchFamily="49" charset="-122"/>
                        </a:rPr>
                        <a:t>conj</a:t>
                      </a:r>
                      <a:endParaRPr lang="zh-CN" sz="900" kern="100">
                        <a:effectLst/>
                        <a:latin typeface="Times New Roman" panose="02020603050405020304" pitchFamily="18" charset="0"/>
                        <a:ea typeface="楷体" panose="02010609060101010101" pitchFamily="49" charset="-122"/>
                      </a:endParaRPr>
                    </a:p>
                  </a:txBody>
                  <a:tcPr marL="51435" marR="51435" marT="0" marB="0" anchor="ctr"/>
                </a:tc>
                <a:tc>
                  <a:txBody>
                    <a:bodyPr/>
                    <a:lstStyle/>
                    <a:p>
                      <a:r>
                        <a:rPr lang="en-US" sz="900" kern="100">
                          <a:solidFill>
                            <a:srgbClr val="000000"/>
                          </a:solidFill>
                          <a:effectLst/>
                          <a:latin typeface="Times New Roman" panose="02020603050405020304" pitchFamily="18" charset="0"/>
                          <a:ea typeface="楷体" panose="02010609060101010101" pitchFamily="49" charset="-122"/>
                        </a:rPr>
                        <a:t>14</a:t>
                      </a:r>
                      <a:endParaRPr lang="zh-CN" sz="900" kern="100">
                        <a:effectLst/>
                        <a:latin typeface="Times New Roman" panose="02020603050405020304" pitchFamily="18" charset="0"/>
                        <a:ea typeface="楷体" panose="02010609060101010101" pitchFamily="49" charset="-122"/>
                      </a:endParaRPr>
                    </a:p>
                  </a:txBody>
                  <a:tcPr marL="51435" marR="51435" marT="0" marB="0" anchor="ctr"/>
                </a:tc>
                <a:tc>
                  <a:txBody>
                    <a:bodyPr/>
                    <a:lstStyle/>
                    <a:p>
                      <a:r>
                        <a:rPr lang="en-US" sz="900" kern="100">
                          <a:solidFill>
                            <a:srgbClr val="000000"/>
                          </a:solidFill>
                          <a:effectLst/>
                          <a:latin typeface="Times New Roman" panose="02020603050405020304" pitchFamily="18" charset="0"/>
                          <a:ea typeface="楷体" panose="02010609060101010101" pitchFamily="49" charset="-122"/>
                        </a:rPr>
                        <a:t>conj</a:t>
                      </a:r>
                      <a:endParaRPr lang="zh-CN" sz="900" kern="100">
                        <a:effectLst/>
                        <a:latin typeface="Times New Roman" panose="02020603050405020304" pitchFamily="18" charset="0"/>
                        <a:ea typeface="楷体" panose="02010609060101010101" pitchFamily="49" charset="-122"/>
                      </a:endParaRPr>
                    </a:p>
                  </a:txBody>
                  <a:tcPr marL="51435" marR="51435" marT="0" marB="0" anchor="ctr"/>
                </a:tc>
                <a:tc>
                  <a:txBody>
                    <a:bodyPr/>
                    <a:lstStyle/>
                    <a:p>
                      <a:r>
                        <a:rPr lang="en-US" sz="900" kern="100">
                          <a:solidFill>
                            <a:srgbClr val="000000"/>
                          </a:solidFill>
                          <a:effectLst/>
                          <a:latin typeface="Times New Roman" panose="02020603050405020304" pitchFamily="18" charset="0"/>
                          <a:ea typeface="楷体" panose="02010609060101010101" pitchFamily="49" charset="-122"/>
                        </a:rPr>
                        <a:t>13</a:t>
                      </a:r>
                      <a:endParaRPr lang="zh-CN" sz="900" kern="100">
                        <a:effectLst/>
                        <a:latin typeface="Times New Roman" panose="02020603050405020304" pitchFamily="18" charset="0"/>
                        <a:ea typeface="楷体" panose="02010609060101010101" pitchFamily="49" charset="-122"/>
                      </a:endParaRPr>
                    </a:p>
                  </a:txBody>
                  <a:tcPr marL="51435" marR="51435" marT="0" marB="0" anchor="ctr"/>
                </a:tc>
                <a:tc>
                  <a:txBody>
                    <a:bodyPr/>
                    <a:lstStyle/>
                    <a:p>
                      <a:r>
                        <a:rPr lang="en-US" sz="900" kern="100">
                          <a:solidFill>
                            <a:srgbClr val="000000"/>
                          </a:solidFill>
                          <a:effectLst/>
                          <a:latin typeface="Times New Roman" panose="02020603050405020304" pitchFamily="18" charset="0"/>
                          <a:ea typeface="楷体" panose="02010609060101010101" pitchFamily="49" charset="-122"/>
                        </a:rPr>
                        <a:t>dep</a:t>
                      </a:r>
                      <a:endParaRPr lang="zh-CN" sz="900" kern="100">
                        <a:effectLst/>
                        <a:latin typeface="Times New Roman" panose="02020603050405020304" pitchFamily="18" charset="0"/>
                        <a:ea typeface="楷体" panose="02010609060101010101" pitchFamily="49" charset="-122"/>
                      </a:endParaRPr>
                    </a:p>
                  </a:txBody>
                  <a:tcPr marL="51435" marR="51435" marT="0" marB="0" anchor="ctr"/>
                </a:tc>
                <a:tc>
                  <a:txBody>
                    <a:bodyPr/>
                    <a:lstStyle/>
                    <a:p>
                      <a:r>
                        <a:rPr lang="en-US" sz="900" kern="100">
                          <a:effectLst/>
                          <a:latin typeface="Times New Roman" panose="02020603050405020304" pitchFamily="18" charset="0"/>
                          <a:ea typeface="楷体" panose="02010609060101010101" pitchFamily="49" charset="-122"/>
                        </a:rPr>
                        <a:t>13</a:t>
                      </a:r>
                      <a:endParaRPr lang="zh-CN" sz="900" kern="100">
                        <a:effectLst/>
                        <a:latin typeface="Times New Roman" panose="02020603050405020304" pitchFamily="18" charset="0"/>
                        <a:ea typeface="楷体" panose="02010609060101010101" pitchFamily="49" charset="-122"/>
                      </a:endParaRPr>
                    </a:p>
                  </a:txBody>
                  <a:tcPr marL="51435" marR="51435" marT="0" marB="0" anchor="ctr"/>
                </a:tc>
                <a:tc>
                  <a:txBody>
                    <a:bodyPr/>
                    <a:lstStyle/>
                    <a:p>
                      <a:r>
                        <a:rPr lang="en-US" sz="900" kern="100">
                          <a:solidFill>
                            <a:srgbClr val="000000"/>
                          </a:solidFill>
                          <a:effectLst/>
                          <a:latin typeface="Times New Roman" panose="02020603050405020304" pitchFamily="18" charset="0"/>
                          <a:ea typeface="楷体" panose="02010609060101010101" pitchFamily="49" charset="-122"/>
                        </a:rPr>
                        <a:t>conj</a:t>
                      </a:r>
                      <a:endParaRPr lang="zh-CN" sz="900" kern="100">
                        <a:effectLst/>
                        <a:latin typeface="Times New Roman" panose="02020603050405020304" pitchFamily="18" charset="0"/>
                        <a:ea typeface="楷体" panose="02010609060101010101" pitchFamily="49" charset="-122"/>
                      </a:endParaRPr>
                    </a:p>
                  </a:txBody>
                  <a:tcPr marL="51435" marR="51435" marT="0" marB="0" anchor="ctr"/>
                </a:tc>
                <a:extLst>
                  <a:ext uri="{0D108BD9-81ED-4DB2-BD59-A6C34878D82A}">
                    <a16:rowId xmlns:a16="http://schemas.microsoft.com/office/drawing/2014/main" val="3386325520"/>
                  </a:ext>
                </a:extLst>
              </a:tr>
              <a:tr h="278130">
                <a:tc>
                  <a:txBody>
                    <a:bodyPr/>
                    <a:lstStyle/>
                    <a:p>
                      <a:r>
                        <a:rPr lang="en-US" sz="900" kern="100">
                          <a:solidFill>
                            <a:srgbClr val="000000"/>
                          </a:solidFill>
                          <a:effectLst/>
                          <a:latin typeface="Times New Roman" panose="02020603050405020304" pitchFamily="18" charset="0"/>
                          <a:ea typeface="楷体" panose="02010609060101010101" pitchFamily="49" charset="-122"/>
                        </a:rPr>
                        <a:t>nsubj</a:t>
                      </a:r>
                      <a:endParaRPr lang="zh-CN" sz="900" kern="100">
                        <a:effectLst/>
                        <a:latin typeface="Times New Roman" panose="02020603050405020304" pitchFamily="18" charset="0"/>
                        <a:ea typeface="楷体" panose="02010609060101010101" pitchFamily="49" charset="-122"/>
                      </a:endParaRPr>
                    </a:p>
                  </a:txBody>
                  <a:tcPr marL="51435" marR="51435" marT="0" marB="0" anchor="ctr"/>
                </a:tc>
                <a:tc>
                  <a:txBody>
                    <a:bodyPr/>
                    <a:lstStyle/>
                    <a:p>
                      <a:r>
                        <a:rPr lang="en-US" sz="900" kern="100">
                          <a:solidFill>
                            <a:srgbClr val="000000"/>
                          </a:solidFill>
                          <a:effectLst/>
                          <a:latin typeface="Times New Roman" panose="02020603050405020304" pitchFamily="18" charset="0"/>
                          <a:ea typeface="楷体" panose="02010609060101010101" pitchFamily="49" charset="-122"/>
                        </a:rPr>
                        <a:t>12</a:t>
                      </a:r>
                      <a:endParaRPr lang="zh-CN" sz="900" kern="100">
                        <a:effectLst/>
                        <a:latin typeface="Times New Roman" panose="02020603050405020304" pitchFamily="18" charset="0"/>
                        <a:ea typeface="楷体" panose="02010609060101010101" pitchFamily="49" charset="-122"/>
                      </a:endParaRPr>
                    </a:p>
                  </a:txBody>
                  <a:tcPr marL="51435" marR="51435" marT="0" marB="0" anchor="ctr"/>
                </a:tc>
                <a:tc>
                  <a:txBody>
                    <a:bodyPr/>
                    <a:lstStyle/>
                    <a:p>
                      <a:r>
                        <a:rPr lang="en-US" sz="900" kern="100">
                          <a:solidFill>
                            <a:srgbClr val="000000"/>
                          </a:solidFill>
                          <a:effectLst/>
                          <a:latin typeface="Times New Roman" panose="02020603050405020304" pitchFamily="18" charset="0"/>
                          <a:ea typeface="楷体" panose="02010609060101010101" pitchFamily="49" charset="-122"/>
                        </a:rPr>
                        <a:t>dobj</a:t>
                      </a:r>
                      <a:endParaRPr lang="zh-CN" sz="900" kern="100">
                        <a:effectLst/>
                        <a:latin typeface="Times New Roman" panose="02020603050405020304" pitchFamily="18" charset="0"/>
                        <a:ea typeface="楷体" panose="02010609060101010101" pitchFamily="49" charset="-122"/>
                      </a:endParaRPr>
                    </a:p>
                  </a:txBody>
                  <a:tcPr marL="51435" marR="51435" marT="0" marB="0" anchor="ctr"/>
                </a:tc>
                <a:tc>
                  <a:txBody>
                    <a:bodyPr/>
                    <a:lstStyle/>
                    <a:p>
                      <a:r>
                        <a:rPr lang="en-US" sz="900" kern="100">
                          <a:solidFill>
                            <a:srgbClr val="000000"/>
                          </a:solidFill>
                          <a:effectLst/>
                          <a:latin typeface="Times New Roman" panose="02020603050405020304" pitchFamily="18" charset="0"/>
                          <a:ea typeface="楷体" panose="02010609060101010101" pitchFamily="49" charset="-122"/>
                        </a:rPr>
                        <a:t>10</a:t>
                      </a:r>
                      <a:endParaRPr lang="zh-CN" sz="900" kern="100">
                        <a:effectLst/>
                        <a:latin typeface="Times New Roman" panose="02020603050405020304" pitchFamily="18" charset="0"/>
                        <a:ea typeface="楷体" panose="02010609060101010101" pitchFamily="49" charset="-122"/>
                      </a:endParaRPr>
                    </a:p>
                  </a:txBody>
                  <a:tcPr marL="51435" marR="51435" marT="0" marB="0" anchor="ctr"/>
                </a:tc>
                <a:tc>
                  <a:txBody>
                    <a:bodyPr/>
                    <a:lstStyle/>
                    <a:p>
                      <a:r>
                        <a:rPr lang="en-US" sz="900" kern="100">
                          <a:solidFill>
                            <a:srgbClr val="000000"/>
                          </a:solidFill>
                          <a:effectLst/>
                          <a:latin typeface="Times New Roman" panose="02020603050405020304" pitchFamily="18" charset="0"/>
                          <a:ea typeface="楷体" panose="02010609060101010101" pitchFamily="49" charset="-122"/>
                        </a:rPr>
                        <a:t>dobj</a:t>
                      </a:r>
                      <a:endParaRPr lang="zh-CN" sz="900" kern="100">
                        <a:effectLst/>
                        <a:latin typeface="Times New Roman" panose="02020603050405020304" pitchFamily="18" charset="0"/>
                        <a:ea typeface="楷体" panose="02010609060101010101" pitchFamily="49" charset="-122"/>
                      </a:endParaRPr>
                    </a:p>
                  </a:txBody>
                  <a:tcPr marL="51435" marR="51435" marT="0" marB="0" anchor="ctr"/>
                </a:tc>
                <a:tc>
                  <a:txBody>
                    <a:bodyPr/>
                    <a:lstStyle/>
                    <a:p>
                      <a:r>
                        <a:rPr lang="en-US" sz="900" kern="100">
                          <a:solidFill>
                            <a:srgbClr val="000000"/>
                          </a:solidFill>
                          <a:effectLst/>
                          <a:latin typeface="Times New Roman" panose="02020603050405020304" pitchFamily="18" charset="0"/>
                          <a:ea typeface="楷体" panose="02010609060101010101" pitchFamily="49" charset="-122"/>
                        </a:rPr>
                        <a:t>10</a:t>
                      </a:r>
                      <a:endParaRPr lang="zh-CN" sz="900" kern="100">
                        <a:effectLst/>
                        <a:latin typeface="Times New Roman" panose="02020603050405020304" pitchFamily="18" charset="0"/>
                        <a:ea typeface="楷体" panose="02010609060101010101" pitchFamily="49" charset="-122"/>
                      </a:endParaRPr>
                    </a:p>
                  </a:txBody>
                  <a:tcPr marL="51435" marR="51435" marT="0" marB="0" anchor="ctr"/>
                </a:tc>
                <a:tc>
                  <a:txBody>
                    <a:bodyPr/>
                    <a:lstStyle/>
                    <a:p>
                      <a:r>
                        <a:rPr lang="en-US" sz="900" kern="100">
                          <a:solidFill>
                            <a:srgbClr val="000000"/>
                          </a:solidFill>
                          <a:effectLst/>
                          <a:latin typeface="Times New Roman" panose="02020603050405020304" pitchFamily="18" charset="0"/>
                          <a:ea typeface="楷体" panose="02010609060101010101" pitchFamily="49" charset="-122"/>
                        </a:rPr>
                        <a:t>nsubj</a:t>
                      </a:r>
                      <a:endParaRPr lang="zh-CN" sz="900" kern="100">
                        <a:effectLst/>
                        <a:latin typeface="Times New Roman" panose="02020603050405020304" pitchFamily="18" charset="0"/>
                        <a:ea typeface="楷体" panose="02010609060101010101" pitchFamily="49" charset="-122"/>
                      </a:endParaRPr>
                    </a:p>
                  </a:txBody>
                  <a:tcPr marL="51435" marR="51435" marT="0" marB="0" anchor="ctr"/>
                </a:tc>
                <a:tc>
                  <a:txBody>
                    <a:bodyPr/>
                    <a:lstStyle/>
                    <a:p>
                      <a:r>
                        <a:rPr lang="en-US" sz="900" kern="100">
                          <a:solidFill>
                            <a:srgbClr val="000000"/>
                          </a:solidFill>
                          <a:effectLst/>
                          <a:latin typeface="Times New Roman" panose="02020603050405020304" pitchFamily="18" charset="0"/>
                          <a:ea typeface="楷体" panose="02010609060101010101" pitchFamily="49" charset="-122"/>
                        </a:rPr>
                        <a:t>12</a:t>
                      </a:r>
                      <a:endParaRPr lang="zh-CN" sz="900" kern="100">
                        <a:effectLst/>
                        <a:latin typeface="Times New Roman" panose="02020603050405020304" pitchFamily="18" charset="0"/>
                        <a:ea typeface="楷体" panose="02010609060101010101" pitchFamily="49" charset="-122"/>
                      </a:endParaRPr>
                    </a:p>
                  </a:txBody>
                  <a:tcPr marL="51435" marR="51435" marT="0" marB="0" anchor="ctr"/>
                </a:tc>
                <a:tc>
                  <a:txBody>
                    <a:bodyPr/>
                    <a:lstStyle/>
                    <a:p>
                      <a:r>
                        <a:rPr lang="en-US" sz="900" kern="100">
                          <a:solidFill>
                            <a:srgbClr val="000000"/>
                          </a:solidFill>
                          <a:effectLst/>
                          <a:latin typeface="Times New Roman" panose="02020603050405020304" pitchFamily="18" charset="0"/>
                          <a:ea typeface="楷体" panose="02010609060101010101" pitchFamily="49" charset="-122"/>
                        </a:rPr>
                        <a:t>dobj</a:t>
                      </a:r>
                      <a:endParaRPr lang="zh-CN" sz="900" kern="100">
                        <a:effectLst/>
                        <a:latin typeface="Times New Roman" panose="02020603050405020304" pitchFamily="18" charset="0"/>
                        <a:ea typeface="楷体" panose="02010609060101010101" pitchFamily="49" charset="-122"/>
                      </a:endParaRPr>
                    </a:p>
                  </a:txBody>
                  <a:tcPr marL="51435" marR="51435" marT="0" marB="0" anchor="ctr"/>
                </a:tc>
                <a:extLst>
                  <a:ext uri="{0D108BD9-81ED-4DB2-BD59-A6C34878D82A}">
                    <a16:rowId xmlns:a16="http://schemas.microsoft.com/office/drawing/2014/main" val="2136552463"/>
                  </a:ext>
                </a:extLst>
              </a:tr>
              <a:tr h="278130">
                <a:tc>
                  <a:txBody>
                    <a:bodyPr/>
                    <a:lstStyle/>
                    <a:p>
                      <a:r>
                        <a:rPr lang="en-US" sz="900" kern="100">
                          <a:solidFill>
                            <a:srgbClr val="000000"/>
                          </a:solidFill>
                          <a:effectLst/>
                          <a:latin typeface="Times New Roman" panose="02020603050405020304" pitchFamily="18" charset="0"/>
                          <a:ea typeface="楷体" panose="02010609060101010101" pitchFamily="49" charset="-122"/>
                        </a:rPr>
                        <a:t>dobj</a:t>
                      </a:r>
                      <a:endParaRPr lang="zh-CN" sz="900" kern="100">
                        <a:effectLst/>
                        <a:latin typeface="Times New Roman" panose="02020603050405020304" pitchFamily="18" charset="0"/>
                        <a:ea typeface="楷体" panose="02010609060101010101" pitchFamily="49" charset="-122"/>
                      </a:endParaRPr>
                    </a:p>
                  </a:txBody>
                  <a:tcPr marL="51435" marR="51435" marT="0" marB="0" anchor="ctr"/>
                </a:tc>
                <a:tc>
                  <a:txBody>
                    <a:bodyPr/>
                    <a:lstStyle/>
                    <a:p>
                      <a:r>
                        <a:rPr lang="en-US" sz="900" kern="100">
                          <a:solidFill>
                            <a:srgbClr val="000000"/>
                          </a:solidFill>
                          <a:effectLst/>
                          <a:latin typeface="Times New Roman" panose="02020603050405020304" pitchFamily="18" charset="0"/>
                          <a:ea typeface="楷体" panose="02010609060101010101" pitchFamily="49" charset="-122"/>
                        </a:rPr>
                        <a:t>8</a:t>
                      </a:r>
                      <a:endParaRPr lang="zh-CN" sz="900" kern="100">
                        <a:effectLst/>
                        <a:latin typeface="Times New Roman" panose="02020603050405020304" pitchFamily="18" charset="0"/>
                        <a:ea typeface="楷体" panose="02010609060101010101" pitchFamily="49" charset="-122"/>
                      </a:endParaRPr>
                    </a:p>
                  </a:txBody>
                  <a:tcPr marL="51435" marR="51435" marT="0" marB="0" anchor="ctr"/>
                </a:tc>
                <a:tc>
                  <a:txBody>
                    <a:bodyPr/>
                    <a:lstStyle/>
                    <a:p>
                      <a:r>
                        <a:rPr lang="en-US" sz="900" kern="100">
                          <a:solidFill>
                            <a:srgbClr val="000000"/>
                          </a:solidFill>
                          <a:effectLst/>
                          <a:latin typeface="Times New Roman" panose="02020603050405020304" pitchFamily="18" charset="0"/>
                          <a:ea typeface="楷体" panose="02010609060101010101" pitchFamily="49" charset="-122"/>
                        </a:rPr>
                        <a:t>nsubj</a:t>
                      </a:r>
                      <a:endParaRPr lang="zh-CN" sz="900" kern="100">
                        <a:effectLst/>
                        <a:latin typeface="Times New Roman" panose="02020603050405020304" pitchFamily="18" charset="0"/>
                        <a:ea typeface="楷体" panose="02010609060101010101" pitchFamily="49" charset="-122"/>
                      </a:endParaRPr>
                    </a:p>
                  </a:txBody>
                  <a:tcPr marL="51435" marR="51435" marT="0" marB="0" anchor="ctr"/>
                </a:tc>
                <a:tc>
                  <a:txBody>
                    <a:bodyPr/>
                    <a:lstStyle/>
                    <a:p>
                      <a:r>
                        <a:rPr lang="en-US" sz="900" kern="100">
                          <a:solidFill>
                            <a:srgbClr val="000000"/>
                          </a:solidFill>
                          <a:effectLst/>
                          <a:latin typeface="Times New Roman" panose="02020603050405020304" pitchFamily="18" charset="0"/>
                          <a:ea typeface="楷体" panose="02010609060101010101" pitchFamily="49" charset="-122"/>
                        </a:rPr>
                        <a:t>9</a:t>
                      </a:r>
                      <a:endParaRPr lang="zh-CN" sz="900" kern="100">
                        <a:effectLst/>
                        <a:latin typeface="Times New Roman" panose="02020603050405020304" pitchFamily="18" charset="0"/>
                        <a:ea typeface="楷体" panose="02010609060101010101" pitchFamily="49" charset="-122"/>
                      </a:endParaRPr>
                    </a:p>
                  </a:txBody>
                  <a:tcPr marL="51435" marR="51435" marT="0" marB="0" anchor="ctr"/>
                </a:tc>
                <a:tc>
                  <a:txBody>
                    <a:bodyPr/>
                    <a:lstStyle/>
                    <a:p>
                      <a:r>
                        <a:rPr lang="en-US" sz="900" kern="100">
                          <a:solidFill>
                            <a:srgbClr val="000000"/>
                          </a:solidFill>
                          <a:effectLst/>
                          <a:latin typeface="Times New Roman" panose="02020603050405020304" pitchFamily="18" charset="0"/>
                          <a:ea typeface="楷体" panose="02010609060101010101" pitchFamily="49" charset="-122"/>
                        </a:rPr>
                        <a:t>dep</a:t>
                      </a:r>
                      <a:endParaRPr lang="zh-CN" sz="900" kern="100">
                        <a:effectLst/>
                        <a:latin typeface="Times New Roman" panose="02020603050405020304" pitchFamily="18" charset="0"/>
                        <a:ea typeface="楷体" panose="02010609060101010101" pitchFamily="49" charset="-122"/>
                      </a:endParaRPr>
                    </a:p>
                  </a:txBody>
                  <a:tcPr marL="51435" marR="51435" marT="0" marB="0" anchor="ctr"/>
                </a:tc>
                <a:tc>
                  <a:txBody>
                    <a:bodyPr/>
                    <a:lstStyle/>
                    <a:p>
                      <a:r>
                        <a:rPr lang="en-US" sz="900" kern="100">
                          <a:solidFill>
                            <a:srgbClr val="000000"/>
                          </a:solidFill>
                          <a:effectLst/>
                          <a:latin typeface="Times New Roman" panose="02020603050405020304" pitchFamily="18" charset="0"/>
                          <a:ea typeface="楷体" panose="02010609060101010101" pitchFamily="49" charset="-122"/>
                        </a:rPr>
                        <a:t>9</a:t>
                      </a:r>
                      <a:endParaRPr lang="zh-CN" sz="900" kern="100">
                        <a:effectLst/>
                        <a:latin typeface="Times New Roman" panose="02020603050405020304" pitchFamily="18" charset="0"/>
                        <a:ea typeface="楷体" panose="02010609060101010101" pitchFamily="49" charset="-122"/>
                      </a:endParaRPr>
                    </a:p>
                  </a:txBody>
                  <a:tcPr marL="51435" marR="51435" marT="0" marB="0" anchor="ctr"/>
                </a:tc>
                <a:tc>
                  <a:txBody>
                    <a:bodyPr/>
                    <a:lstStyle/>
                    <a:p>
                      <a:r>
                        <a:rPr lang="en-US" sz="900" kern="100">
                          <a:solidFill>
                            <a:srgbClr val="000000"/>
                          </a:solidFill>
                          <a:effectLst/>
                          <a:latin typeface="Times New Roman" panose="02020603050405020304" pitchFamily="18" charset="0"/>
                          <a:ea typeface="楷体" panose="02010609060101010101" pitchFamily="49" charset="-122"/>
                        </a:rPr>
                        <a:t>dobj</a:t>
                      </a:r>
                      <a:endParaRPr lang="zh-CN" sz="900" kern="100">
                        <a:effectLst/>
                        <a:latin typeface="Times New Roman" panose="02020603050405020304" pitchFamily="18" charset="0"/>
                        <a:ea typeface="楷体" panose="02010609060101010101" pitchFamily="49" charset="-122"/>
                      </a:endParaRPr>
                    </a:p>
                  </a:txBody>
                  <a:tcPr marL="51435" marR="51435" marT="0" marB="0" anchor="ctr"/>
                </a:tc>
                <a:tc>
                  <a:txBody>
                    <a:bodyPr/>
                    <a:lstStyle/>
                    <a:p>
                      <a:r>
                        <a:rPr lang="en-US" sz="900" kern="100">
                          <a:solidFill>
                            <a:srgbClr val="000000"/>
                          </a:solidFill>
                          <a:effectLst/>
                          <a:latin typeface="Times New Roman" panose="02020603050405020304" pitchFamily="18" charset="0"/>
                          <a:ea typeface="楷体" panose="02010609060101010101" pitchFamily="49" charset="-122"/>
                        </a:rPr>
                        <a:t>8</a:t>
                      </a:r>
                      <a:endParaRPr lang="zh-CN" sz="900" kern="100">
                        <a:effectLst/>
                        <a:latin typeface="Times New Roman" panose="02020603050405020304" pitchFamily="18" charset="0"/>
                        <a:ea typeface="楷体" panose="02010609060101010101" pitchFamily="49" charset="-122"/>
                      </a:endParaRPr>
                    </a:p>
                  </a:txBody>
                  <a:tcPr marL="51435" marR="51435" marT="0" marB="0" anchor="ctr"/>
                </a:tc>
                <a:tc>
                  <a:txBody>
                    <a:bodyPr/>
                    <a:lstStyle/>
                    <a:p>
                      <a:r>
                        <a:rPr lang="en-US" sz="900" kern="100">
                          <a:solidFill>
                            <a:srgbClr val="000000"/>
                          </a:solidFill>
                          <a:effectLst/>
                          <a:latin typeface="Times New Roman" panose="02020603050405020304" pitchFamily="18" charset="0"/>
                          <a:ea typeface="楷体" panose="02010609060101010101" pitchFamily="49" charset="-122"/>
                        </a:rPr>
                        <a:t>nsubj</a:t>
                      </a:r>
                      <a:endParaRPr lang="zh-CN" sz="900" kern="100">
                        <a:effectLst/>
                        <a:latin typeface="Times New Roman" panose="02020603050405020304" pitchFamily="18" charset="0"/>
                        <a:ea typeface="楷体" panose="02010609060101010101" pitchFamily="49" charset="-122"/>
                      </a:endParaRPr>
                    </a:p>
                  </a:txBody>
                  <a:tcPr marL="51435" marR="51435" marT="0" marB="0" anchor="ctr"/>
                </a:tc>
                <a:extLst>
                  <a:ext uri="{0D108BD9-81ED-4DB2-BD59-A6C34878D82A}">
                    <a16:rowId xmlns:a16="http://schemas.microsoft.com/office/drawing/2014/main" val="2145490121"/>
                  </a:ext>
                </a:extLst>
              </a:tr>
              <a:tr h="278130">
                <a:tc>
                  <a:txBody>
                    <a:bodyPr/>
                    <a:lstStyle/>
                    <a:p>
                      <a:r>
                        <a:rPr lang="en-US" sz="900" kern="100">
                          <a:solidFill>
                            <a:srgbClr val="000000"/>
                          </a:solidFill>
                          <a:effectLst/>
                          <a:latin typeface="Times New Roman" panose="02020603050405020304" pitchFamily="18" charset="0"/>
                          <a:ea typeface="楷体" panose="02010609060101010101" pitchFamily="49" charset="-122"/>
                        </a:rPr>
                        <a:t>conj</a:t>
                      </a:r>
                      <a:endParaRPr lang="zh-CN" sz="900" kern="100">
                        <a:effectLst/>
                        <a:latin typeface="Times New Roman" panose="02020603050405020304" pitchFamily="18" charset="0"/>
                        <a:ea typeface="楷体" panose="02010609060101010101" pitchFamily="49" charset="-122"/>
                      </a:endParaRPr>
                    </a:p>
                  </a:txBody>
                  <a:tcPr marL="51435" marR="51435" marT="0" marB="0" anchor="ctr"/>
                </a:tc>
                <a:tc>
                  <a:txBody>
                    <a:bodyPr/>
                    <a:lstStyle/>
                    <a:p>
                      <a:r>
                        <a:rPr lang="en-US" sz="900" kern="100">
                          <a:solidFill>
                            <a:srgbClr val="000000"/>
                          </a:solidFill>
                          <a:effectLst/>
                          <a:latin typeface="Times New Roman" panose="02020603050405020304" pitchFamily="18" charset="0"/>
                          <a:ea typeface="楷体" panose="02010609060101010101" pitchFamily="49" charset="-122"/>
                        </a:rPr>
                        <a:t>8</a:t>
                      </a:r>
                      <a:endParaRPr lang="zh-CN" sz="900" kern="100">
                        <a:effectLst/>
                        <a:latin typeface="Times New Roman" panose="02020603050405020304" pitchFamily="18" charset="0"/>
                        <a:ea typeface="楷体" panose="02010609060101010101" pitchFamily="49" charset="-122"/>
                      </a:endParaRPr>
                    </a:p>
                  </a:txBody>
                  <a:tcPr marL="51435" marR="51435" marT="0" marB="0" anchor="ctr"/>
                </a:tc>
                <a:tc>
                  <a:txBody>
                    <a:bodyPr/>
                    <a:lstStyle/>
                    <a:p>
                      <a:r>
                        <a:rPr lang="en-US" sz="900" kern="100">
                          <a:solidFill>
                            <a:srgbClr val="000000"/>
                          </a:solidFill>
                          <a:effectLst/>
                          <a:latin typeface="Times New Roman" panose="02020603050405020304" pitchFamily="18" charset="0"/>
                          <a:ea typeface="楷体" panose="02010609060101010101" pitchFamily="49" charset="-122"/>
                        </a:rPr>
                        <a:t>dep</a:t>
                      </a:r>
                      <a:endParaRPr lang="zh-CN" sz="900" kern="100">
                        <a:effectLst/>
                        <a:latin typeface="Times New Roman" panose="02020603050405020304" pitchFamily="18" charset="0"/>
                        <a:ea typeface="楷体" panose="02010609060101010101" pitchFamily="49" charset="-122"/>
                      </a:endParaRPr>
                    </a:p>
                  </a:txBody>
                  <a:tcPr marL="51435" marR="51435" marT="0" marB="0" anchor="ctr"/>
                </a:tc>
                <a:tc>
                  <a:txBody>
                    <a:bodyPr/>
                    <a:lstStyle/>
                    <a:p>
                      <a:r>
                        <a:rPr lang="en-US" sz="900" kern="100">
                          <a:solidFill>
                            <a:srgbClr val="000000"/>
                          </a:solidFill>
                          <a:effectLst/>
                          <a:latin typeface="Times New Roman" panose="02020603050405020304" pitchFamily="18" charset="0"/>
                          <a:ea typeface="楷体" panose="02010609060101010101" pitchFamily="49" charset="-122"/>
                        </a:rPr>
                        <a:t>9</a:t>
                      </a:r>
                      <a:endParaRPr lang="zh-CN" sz="900" kern="100">
                        <a:effectLst/>
                        <a:latin typeface="Times New Roman" panose="02020603050405020304" pitchFamily="18" charset="0"/>
                        <a:ea typeface="楷体" panose="02010609060101010101" pitchFamily="49" charset="-122"/>
                      </a:endParaRPr>
                    </a:p>
                  </a:txBody>
                  <a:tcPr marL="51435" marR="51435" marT="0" marB="0" anchor="ctr"/>
                </a:tc>
                <a:tc>
                  <a:txBody>
                    <a:bodyPr/>
                    <a:lstStyle/>
                    <a:p>
                      <a:r>
                        <a:rPr lang="en-US" sz="900" kern="100">
                          <a:solidFill>
                            <a:srgbClr val="000000"/>
                          </a:solidFill>
                          <a:effectLst/>
                          <a:latin typeface="Times New Roman" panose="02020603050405020304" pitchFamily="18" charset="0"/>
                          <a:ea typeface="楷体" panose="02010609060101010101" pitchFamily="49" charset="-122"/>
                        </a:rPr>
                        <a:t>nsubj</a:t>
                      </a:r>
                      <a:endParaRPr lang="zh-CN" sz="900" kern="100">
                        <a:effectLst/>
                        <a:latin typeface="Times New Roman" panose="02020603050405020304" pitchFamily="18" charset="0"/>
                        <a:ea typeface="楷体" panose="02010609060101010101" pitchFamily="49" charset="-122"/>
                      </a:endParaRPr>
                    </a:p>
                  </a:txBody>
                  <a:tcPr marL="51435" marR="51435" marT="0" marB="0" anchor="ctr"/>
                </a:tc>
                <a:tc>
                  <a:txBody>
                    <a:bodyPr/>
                    <a:lstStyle/>
                    <a:p>
                      <a:r>
                        <a:rPr lang="en-US" sz="900" kern="100">
                          <a:solidFill>
                            <a:srgbClr val="000000"/>
                          </a:solidFill>
                          <a:effectLst/>
                          <a:latin typeface="Times New Roman" panose="02020603050405020304" pitchFamily="18" charset="0"/>
                          <a:ea typeface="楷体" panose="02010609060101010101" pitchFamily="49" charset="-122"/>
                        </a:rPr>
                        <a:t>8</a:t>
                      </a:r>
                      <a:endParaRPr lang="zh-CN" sz="900" kern="100">
                        <a:effectLst/>
                        <a:latin typeface="Times New Roman" panose="02020603050405020304" pitchFamily="18" charset="0"/>
                        <a:ea typeface="楷体" panose="02010609060101010101" pitchFamily="49" charset="-122"/>
                      </a:endParaRPr>
                    </a:p>
                  </a:txBody>
                  <a:tcPr marL="51435" marR="51435" marT="0" marB="0" anchor="ctr"/>
                </a:tc>
                <a:tc>
                  <a:txBody>
                    <a:bodyPr/>
                    <a:lstStyle/>
                    <a:p>
                      <a:r>
                        <a:rPr lang="en-US" sz="900" kern="100">
                          <a:solidFill>
                            <a:srgbClr val="000000"/>
                          </a:solidFill>
                          <a:effectLst/>
                          <a:latin typeface="Times New Roman" panose="02020603050405020304" pitchFamily="18" charset="0"/>
                          <a:ea typeface="楷体" panose="02010609060101010101" pitchFamily="49" charset="-122"/>
                        </a:rPr>
                        <a:t>conj</a:t>
                      </a:r>
                      <a:endParaRPr lang="zh-CN" sz="900" kern="100">
                        <a:effectLst/>
                        <a:latin typeface="Times New Roman" panose="02020603050405020304" pitchFamily="18" charset="0"/>
                        <a:ea typeface="楷体" panose="02010609060101010101" pitchFamily="49" charset="-122"/>
                      </a:endParaRPr>
                    </a:p>
                  </a:txBody>
                  <a:tcPr marL="51435" marR="51435" marT="0" marB="0" anchor="ctr"/>
                </a:tc>
                <a:tc>
                  <a:txBody>
                    <a:bodyPr/>
                    <a:lstStyle/>
                    <a:p>
                      <a:r>
                        <a:rPr lang="en-US" sz="900" kern="100">
                          <a:solidFill>
                            <a:srgbClr val="000000"/>
                          </a:solidFill>
                          <a:effectLst/>
                          <a:latin typeface="Times New Roman" panose="02020603050405020304" pitchFamily="18" charset="0"/>
                          <a:ea typeface="楷体" panose="02010609060101010101" pitchFamily="49" charset="-122"/>
                        </a:rPr>
                        <a:t>8</a:t>
                      </a:r>
                      <a:endParaRPr lang="zh-CN" sz="900" kern="100">
                        <a:effectLst/>
                        <a:latin typeface="Times New Roman" panose="02020603050405020304" pitchFamily="18" charset="0"/>
                        <a:ea typeface="楷体" panose="02010609060101010101" pitchFamily="49" charset="-122"/>
                      </a:endParaRPr>
                    </a:p>
                  </a:txBody>
                  <a:tcPr marL="51435" marR="51435" marT="0" marB="0" anchor="ctr"/>
                </a:tc>
                <a:tc>
                  <a:txBody>
                    <a:bodyPr/>
                    <a:lstStyle/>
                    <a:p>
                      <a:r>
                        <a:rPr lang="en-US" sz="900" kern="100">
                          <a:solidFill>
                            <a:srgbClr val="000000"/>
                          </a:solidFill>
                          <a:effectLst/>
                          <a:latin typeface="Times New Roman" panose="02020603050405020304" pitchFamily="18" charset="0"/>
                          <a:ea typeface="楷体" panose="02010609060101010101" pitchFamily="49" charset="-122"/>
                        </a:rPr>
                        <a:t>dep</a:t>
                      </a:r>
                      <a:endParaRPr lang="zh-CN" sz="900" kern="100">
                        <a:effectLst/>
                        <a:latin typeface="Times New Roman" panose="02020603050405020304" pitchFamily="18" charset="0"/>
                        <a:ea typeface="楷体" panose="02010609060101010101" pitchFamily="49" charset="-122"/>
                      </a:endParaRPr>
                    </a:p>
                  </a:txBody>
                  <a:tcPr marL="51435" marR="51435" marT="0" marB="0" anchor="ctr"/>
                </a:tc>
                <a:extLst>
                  <a:ext uri="{0D108BD9-81ED-4DB2-BD59-A6C34878D82A}">
                    <a16:rowId xmlns:a16="http://schemas.microsoft.com/office/drawing/2014/main" val="1211778062"/>
                  </a:ext>
                </a:extLst>
              </a:tr>
              <a:tr h="278130">
                <a:tc>
                  <a:txBody>
                    <a:bodyPr/>
                    <a:lstStyle/>
                    <a:p>
                      <a:r>
                        <a:rPr lang="en-US" sz="900" kern="100">
                          <a:solidFill>
                            <a:srgbClr val="000000"/>
                          </a:solidFill>
                          <a:effectLst/>
                          <a:latin typeface="Times New Roman" panose="02020603050405020304" pitchFamily="18" charset="0"/>
                          <a:ea typeface="楷体" panose="02010609060101010101" pitchFamily="49" charset="-122"/>
                        </a:rPr>
                        <a:t>nn</a:t>
                      </a:r>
                      <a:endParaRPr lang="zh-CN" sz="900" kern="100">
                        <a:effectLst/>
                        <a:latin typeface="Times New Roman" panose="02020603050405020304" pitchFamily="18" charset="0"/>
                        <a:ea typeface="楷体" panose="02010609060101010101" pitchFamily="49" charset="-122"/>
                      </a:endParaRPr>
                    </a:p>
                  </a:txBody>
                  <a:tcPr marL="51435" marR="51435" marT="0" marB="0" anchor="ctr"/>
                </a:tc>
                <a:tc>
                  <a:txBody>
                    <a:bodyPr/>
                    <a:lstStyle/>
                    <a:p>
                      <a:r>
                        <a:rPr lang="en-US" sz="900" kern="100">
                          <a:solidFill>
                            <a:srgbClr val="000000"/>
                          </a:solidFill>
                          <a:effectLst/>
                          <a:latin typeface="Times New Roman" panose="02020603050405020304" pitchFamily="18" charset="0"/>
                          <a:ea typeface="楷体" panose="02010609060101010101" pitchFamily="49" charset="-122"/>
                        </a:rPr>
                        <a:t>5</a:t>
                      </a:r>
                      <a:endParaRPr lang="zh-CN" sz="900" kern="100">
                        <a:effectLst/>
                        <a:latin typeface="Times New Roman" panose="02020603050405020304" pitchFamily="18" charset="0"/>
                        <a:ea typeface="楷体" panose="02010609060101010101" pitchFamily="49" charset="-122"/>
                      </a:endParaRPr>
                    </a:p>
                  </a:txBody>
                  <a:tcPr marL="51435" marR="51435" marT="0" marB="0" anchor="ctr"/>
                </a:tc>
                <a:tc>
                  <a:txBody>
                    <a:bodyPr/>
                    <a:lstStyle/>
                    <a:p>
                      <a:r>
                        <a:rPr lang="en-US" sz="900" kern="100">
                          <a:solidFill>
                            <a:srgbClr val="000000"/>
                          </a:solidFill>
                          <a:effectLst/>
                          <a:latin typeface="Times New Roman" panose="02020603050405020304" pitchFamily="18" charset="0"/>
                          <a:ea typeface="楷体" panose="02010609060101010101" pitchFamily="49" charset="-122"/>
                        </a:rPr>
                        <a:t>nn</a:t>
                      </a:r>
                      <a:endParaRPr lang="zh-CN" sz="900" kern="100">
                        <a:effectLst/>
                        <a:latin typeface="Times New Roman" panose="02020603050405020304" pitchFamily="18" charset="0"/>
                        <a:ea typeface="楷体" panose="02010609060101010101" pitchFamily="49" charset="-122"/>
                      </a:endParaRPr>
                    </a:p>
                  </a:txBody>
                  <a:tcPr marL="51435" marR="51435" marT="0" marB="0" anchor="ctr"/>
                </a:tc>
                <a:tc>
                  <a:txBody>
                    <a:bodyPr/>
                    <a:lstStyle/>
                    <a:p>
                      <a:r>
                        <a:rPr lang="en-US" sz="900" kern="100">
                          <a:solidFill>
                            <a:srgbClr val="000000"/>
                          </a:solidFill>
                          <a:effectLst/>
                          <a:latin typeface="Times New Roman" panose="02020603050405020304" pitchFamily="18" charset="0"/>
                          <a:ea typeface="楷体" panose="02010609060101010101" pitchFamily="49" charset="-122"/>
                        </a:rPr>
                        <a:t>7</a:t>
                      </a:r>
                      <a:endParaRPr lang="zh-CN" sz="900" kern="100">
                        <a:effectLst/>
                        <a:latin typeface="Times New Roman" panose="02020603050405020304" pitchFamily="18" charset="0"/>
                        <a:ea typeface="楷体" panose="02010609060101010101" pitchFamily="49" charset="-122"/>
                      </a:endParaRPr>
                    </a:p>
                  </a:txBody>
                  <a:tcPr marL="51435" marR="51435" marT="0" marB="0" anchor="ctr"/>
                </a:tc>
                <a:tc>
                  <a:txBody>
                    <a:bodyPr/>
                    <a:lstStyle/>
                    <a:p>
                      <a:r>
                        <a:rPr lang="en-US" sz="900" kern="100">
                          <a:solidFill>
                            <a:srgbClr val="000000"/>
                          </a:solidFill>
                          <a:effectLst/>
                          <a:latin typeface="Times New Roman" panose="02020603050405020304" pitchFamily="18" charset="0"/>
                          <a:ea typeface="楷体" panose="02010609060101010101" pitchFamily="49" charset="-122"/>
                        </a:rPr>
                        <a:t>nn</a:t>
                      </a:r>
                      <a:endParaRPr lang="zh-CN" sz="900" kern="100">
                        <a:effectLst/>
                        <a:latin typeface="Times New Roman" panose="02020603050405020304" pitchFamily="18" charset="0"/>
                        <a:ea typeface="楷体" panose="02010609060101010101" pitchFamily="49" charset="-122"/>
                      </a:endParaRPr>
                    </a:p>
                  </a:txBody>
                  <a:tcPr marL="51435" marR="51435" marT="0" marB="0" anchor="ctr"/>
                </a:tc>
                <a:tc>
                  <a:txBody>
                    <a:bodyPr/>
                    <a:lstStyle/>
                    <a:p>
                      <a:r>
                        <a:rPr lang="en-US" sz="900" kern="100">
                          <a:solidFill>
                            <a:srgbClr val="000000"/>
                          </a:solidFill>
                          <a:effectLst/>
                          <a:latin typeface="Times New Roman" panose="02020603050405020304" pitchFamily="18" charset="0"/>
                          <a:ea typeface="楷体" panose="02010609060101010101" pitchFamily="49" charset="-122"/>
                        </a:rPr>
                        <a:t>7</a:t>
                      </a:r>
                      <a:endParaRPr lang="zh-CN" sz="900" kern="100">
                        <a:effectLst/>
                        <a:latin typeface="Times New Roman" panose="02020603050405020304" pitchFamily="18" charset="0"/>
                        <a:ea typeface="楷体" panose="02010609060101010101" pitchFamily="49" charset="-122"/>
                      </a:endParaRPr>
                    </a:p>
                  </a:txBody>
                  <a:tcPr marL="51435" marR="51435" marT="0" marB="0" anchor="ctr"/>
                </a:tc>
                <a:tc>
                  <a:txBody>
                    <a:bodyPr/>
                    <a:lstStyle/>
                    <a:p>
                      <a:r>
                        <a:rPr lang="en-US" sz="900" kern="100">
                          <a:solidFill>
                            <a:srgbClr val="000000"/>
                          </a:solidFill>
                          <a:effectLst/>
                          <a:latin typeface="Times New Roman" panose="02020603050405020304" pitchFamily="18" charset="0"/>
                          <a:ea typeface="楷体" panose="02010609060101010101" pitchFamily="49" charset="-122"/>
                        </a:rPr>
                        <a:t>nn</a:t>
                      </a:r>
                      <a:endParaRPr lang="zh-CN" sz="900" kern="100">
                        <a:effectLst/>
                        <a:latin typeface="Times New Roman" panose="02020603050405020304" pitchFamily="18" charset="0"/>
                        <a:ea typeface="楷体" panose="02010609060101010101" pitchFamily="49" charset="-122"/>
                      </a:endParaRPr>
                    </a:p>
                  </a:txBody>
                  <a:tcPr marL="51435" marR="51435" marT="0" marB="0" anchor="ctr"/>
                </a:tc>
                <a:tc>
                  <a:txBody>
                    <a:bodyPr/>
                    <a:lstStyle/>
                    <a:p>
                      <a:r>
                        <a:rPr lang="en-US" sz="900" kern="100">
                          <a:solidFill>
                            <a:srgbClr val="000000"/>
                          </a:solidFill>
                          <a:effectLst/>
                          <a:latin typeface="Times New Roman" panose="02020603050405020304" pitchFamily="18" charset="0"/>
                          <a:ea typeface="楷体" panose="02010609060101010101" pitchFamily="49" charset="-122"/>
                        </a:rPr>
                        <a:t>5</a:t>
                      </a:r>
                      <a:endParaRPr lang="zh-CN" sz="900" kern="100">
                        <a:effectLst/>
                        <a:latin typeface="Times New Roman" panose="02020603050405020304" pitchFamily="18" charset="0"/>
                        <a:ea typeface="楷体" panose="02010609060101010101" pitchFamily="49" charset="-122"/>
                      </a:endParaRPr>
                    </a:p>
                  </a:txBody>
                  <a:tcPr marL="51435" marR="51435" marT="0" marB="0" anchor="ctr"/>
                </a:tc>
                <a:tc>
                  <a:txBody>
                    <a:bodyPr/>
                    <a:lstStyle/>
                    <a:p>
                      <a:r>
                        <a:rPr lang="en-US" sz="900" kern="100">
                          <a:solidFill>
                            <a:srgbClr val="000000"/>
                          </a:solidFill>
                          <a:effectLst/>
                          <a:latin typeface="Times New Roman" panose="02020603050405020304" pitchFamily="18" charset="0"/>
                          <a:ea typeface="楷体" panose="02010609060101010101" pitchFamily="49" charset="-122"/>
                        </a:rPr>
                        <a:t>nn</a:t>
                      </a:r>
                      <a:endParaRPr lang="zh-CN" sz="900" kern="100">
                        <a:effectLst/>
                        <a:latin typeface="Times New Roman" panose="02020603050405020304" pitchFamily="18" charset="0"/>
                        <a:ea typeface="楷体" panose="02010609060101010101" pitchFamily="49" charset="-122"/>
                      </a:endParaRPr>
                    </a:p>
                  </a:txBody>
                  <a:tcPr marL="51435" marR="51435" marT="0" marB="0" anchor="ctr"/>
                </a:tc>
                <a:extLst>
                  <a:ext uri="{0D108BD9-81ED-4DB2-BD59-A6C34878D82A}">
                    <a16:rowId xmlns:a16="http://schemas.microsoft.com/office/drawing/2014/main" val="3022399959"/>
                  </a:ext>
                </a:extLst>
              </a:tr>
              <a:tr h="278130">
                <a:tc>
                  <a:txBody>
                    <a:bodyPr/>
                    <a:lstStyle/>
                    <a:p>
                      <a:r>
                        <a:rPr lang="en-US" sz="900" kern="100">
                          <a:solidFill>
                            <a:srgbClr val="000000"/>
                          </a:solidFill>
                          <a:effectLst/>
                          <a:latin typeface="Times New Roman" panose="02020603050405020304" pitchFamily="18" charset="0"/>
                          <a:ea typeface="楷体" panose="02010609060101010101" pitchFamily="49" charset="-122"/>
                        </a:rPr>
                        <a:t>advmod</a:t>
                      </a:r>
                      <a:endParaRPr lang="zh-CN" sz="900" kern="100">
                        <a:effectLst/>
                        <a:latin typeface="Times New Roman" panose="02020603050405020304" pitchFamily="18" charset="0"/>
                        <a:ea typeface="楷体" panose="02010609060101010101" pitchFamily="49" charset="-122"/>
                      </a:endParaRPr>
                    </a:p>
                  </a:txBody>
                  <a:tcPr marL="51435" marR="51435" marT="0" marB="0" anchor="ctr"/>
                </a:tc>
                <a:tc>
                  <a:txBody>
                    <a:bodyPr/>
                    <a:lstStyle/>
                    <a:p>
                      <a:r>
                        <a:rPr lang="en-US" sz="900" kern="100">
                          <a:solidFill>
                            <a:srgbClr val="000000"/>
                          </a:solidFill>
                          <a:effectLst/>
                          <a:latin typeface="Times New Roman" panose="02020603050405020304" pitchFamily="18" charset="0"/>
                          <a:ea typeface="楷体" panose="02010609060101010101" pitchFamily="49" charset="-122"/>
                        </a:rPr>
                        <a:t>5</a:t>
                      </a:r>
                      <a:endParaRPr lang="zh-CN" sz="900" kern="100">
                        <a:effectLst/>
                        <a:latin typeface="Times New Roman" panose="02020603050405020304" pitchFamily="18" charset="0"/>
                        <a:ea typeface="楷体" panose="02010609060101010101" pitchFamily="49" charset="-122"/>
                      </a:endParaRPr>
                    </a:p>
                  </a:txBody>
                  <a:tcPr marL="51435" marR="51435" marT="0" marB="0" anchor="ctr"/>
                </a:tc>
                <a:tc>
                  <a:txBody>
                    <a:bodyPr/>
                    <a:lstStyle/>
                    <a:p>
                      <a:r>
                        <a:rPr lang="en-US" sz="900" kern="100">
                          <a:solidFill>
                            <a:srgbClr val="000000"/>
                          </a:solidFill>
                          <a:effectLst/>
                          <a:latin typeface="Times New Roman" panose="02020603050405020304" pitchFamily="18" charset="0"/>
                          <a:ea typeface="楷体" panose="02010609060101010101" pitchFamily="49" charset="-122"/>
                        </a:rPr>
                        <a:t>advmod</a:t>
                      </a:r>
                      <a:endParaRPr lang="zh-CN" sz="900" kern="100">
                        <a:effectLst/>
                        <a:latin typeface="Times New Roman" panose="02020603050405020304" pitchFamily="18" charset="0"/>
                        <a:ea typeface="楷体" panose="02010609060101010101" pitchFamily="49" charset="-122"/>
                      </a:endParaRPr>
                    </a:p>
                  </a:txBody>
                  <a:tcPr marL="51435" marR="51435" marT="0" marB="0" anchor="ctr"/>
                </a:tc>
                <a:tc>
                  <a:txBody>
                    <a:bodyPr/>
                    <a:lstStyle/>
                    <a:p>
                      <a:r>
                        <a:rPr lang="en-US" sz="900" kern="100">
                          <a:solidFill>
                            <a:srgbClr val="000000"/>
                          </a:solidFill>
                          <a:effectLst/>
                          <a:latin typeface="Times New Roman" panose="02020603050405020304" pitchFamily="18" charset="0"/>
                          <a:ea typeface="楷体" panose="02010609060101010101" pitchFamily="49" charset="-122"/>
                        </a:rPr>
                        <a:t>7</a:t>
                      </a:r>
                      <a:endParaRPr lang="zh-CN" sz="900" kern="100">
                        <a:effectLst/>
                        <a:latin typeface="Times New Roman" panose="02020603050405020304" pitchFamily="18" charset="0"/>
                        <a:ea typeface="楷体" panose="02010609060101010101" pitchFamily="49" charset="-122"/>
                      </a:endParaRPr>
                    </a:p>
                  </a:txBody>
                  <a:tcPr marL="51435" marR="51435" marT="0" marB="0" anchor="ctr"/>
                </a:tc>
                <a:tc>
                  <a:txBody>
                    <a:bodyPr/>
                    <a:lstStyle/>
                    <a:p>
                      <a:r>
                        <a:rPr lang="en-US" sz="900" kern="100">
                          <a:solidFill>
                            <a:srgbClr val="000000"/>
                          </a:solidFill>
                          <a:effectLst/>
                          <a:latin typeface="Times New Roman" panose="02020603050405020304" pitchFamily="18" charset="0"/>
                          <a:ea typeface="楷体" panose="02010609060101010101" pitchFamily="49" charset="-122"/>
                        </a:rPr>
                        <a:t>advmod</a:t>
                      </a:r>
                      <a:endParaRPr lang="zh-CN" sz="900" kern="100">
                        <a:effectLst/>
                        <a:latin typeface="Times New Roman" panose="02020603050405020304" pitchFamily="18" charset="0"/>
                        <a:ea typeface="楷体" panose="02010609060101010101" pitchFamily="49" charset="-122"/>
                      </a:endParaRPr>
                    </a:p>
                  </a:txBody>
                  <a:tcPr marL="51435" marR="51435" marT="0" marB="0" anchor="ctr"/>
                </a:tc>
                <a:tc>
                  <a:txBody>
                    <a:bodyPr/>
                    <a:lstStyle/>
                    <a:p>
                      <a:r>
                        <a:rPr lang="en-US" sz="900" kern="100">
                          <a:solidFill>
                            <a:srgbClr val="000000"/>
                          </a:solidFill>
                          <a:effectLst/>
                          <a:latin typeface="Times New Roman" panose="02020603050405020304" pitchFamily="18" charset="0"/>
                          <a:ea typeface="楷体" panose="02010609060101010101" pitchFamily="49" charset="-122"/>
                        </a:rPr>
                        <a:t>6</a:t>
                      </a:r>
                      <a:endParaRPr lang="zh-CN" sz="900" kern="100">
                        <a:effectLst/>
                        <a:latin typeface="Times New Roman" panose="02020603050405020304" pitchFamily="18" charset="0"/>
                        <a:ea typeface="楷体" panose="02010609060101010101" pitchFamily="49" charset="-122"/>
                      </a:endParaRPr>
                    </a:p>
                  </a:txBody>
                  <a:tcPr marL="51435" marR="51435" marT="0" marB="0" anchor="ctr"/>
                </a:tc>
                <a:tc>
                  <a:txBody>
                    <a:bodyPr/>
                    <a:lstStyle/>
                    <a:p>
                      <a:r>
                        <a:rPr lang="en-US" sz="900" kern="100">
                          <a:solidFill>
                            <a:srgbClr val="000000"/>
                          </a:solidFill>
                          <a:effectLst/>
                          <a:latin typeface="Times New Roman" panose="02020603050405020304" pitchFamily="18" charset="0"/>
                          <a:ea typeface="楷体" panose="02010609060101010101" pitchFamily="49" charset="-122"/>
                        </a:rPr>
                        <a:t>advmod</a:t>
                      </a:r>
                      <a:endParaRPr lang="zh-CN" sz="900" kern="100">
                        <a:effectLst/>
                        <a:latin typeface="Times New Roman" panose="02020603050405020304" pitchFamily="18" charset="0"/>
                        <a:ea typeface="楷体" panose="02010609060101010101" pitchFamily="49" charset="-122"/>
                      </a:endParaRPr>
                    </a:p>
                  </a:txBody>
                  <a:tcPr marL="51435" marR="51435" marT="0" marB="0" anchor="ctr"/>
                </a:tc>
                <a:tc>
                  <a:txBody>
                    <a:bodyPr/>
                    <a:lstStyle/>
                    <a:p>
                      <a:r>
                        <a:rPr lang="en-US" sz="900" kern="100">
                          <a:solidFill>
                            <a:srgbClr val="000000"/>
                          </a:solidFill>
                          <a:effectLst/>
                          <a:latin typeface="Times New Roman" panose="02020603050405020304" pitchFamily="18" charset="0"/>
                          <a:ea typeface="楷体" panose="02010609060101010101" pitchFamily="49" charset="-122"/>
                        </a:rPr>
                        <a:t>5</a:t>
                      </a:r>
                      <a:endParaRPr lang="zh-CN" sz="900" kern="100">
                        <a:effectLst/>
                        <a:latin typeface="Times New Roman" panose="02020603050405020304" pitchFamily="18" charset="0"/>
                        <a:ea typeface="楷体" panose="02010609060101010101" pitchFamily="49" charset="-122"/>
                      </a:endParaRPr>
                    </a:p>
                  </a:txBody>
                  <a:tcPr marL="51435" marR="51435" marT="0" marB="0" anchor="ctr"/>
                </a:tc>
                <a:tc>
                  <a:txBody>
                    <a:bodyPr/>
                    <a:lstStyle/>
                    <a:p>
                      <a:r>
                        <a:rPr lang="en-US" sz="900" kern="100">
                          <a:solidFill>
                            <a:srgbClr val="000000"/>
                          </a:solidFill>
                          <a:effectLst/>
                          <a:latin typeface="Times New Roman" panose="02020603050405020304" pitchFamily="18" charset="0"/>
                          <a:ea typeface="楷体" panose="02010609060101010101" pitchFamily="49" charset="-122"/>
                        </a:rPr>
                        <a:t>advmod</a:t>
                      </a:r>
                      <a:endParaRPr lang="zh-CN" sz="900" kern="100">
                        <a:effectLst/>
                        <a:latin typeface="Times New Roman" panose="02020603050405020304" pitchFamily="18" charset="0"/>
                        <a:ea typeface="楷体" panose="02010609060101010101" pitchFamily="49" charset="-122"/>
                      </a:endParaRPr>
                    </a:p>
                  </a:txBody>
                  <a:tcPr marL="51435" marR="51435" marT="0" marB="0" anchor="ctr"/>
                </a:tc>
                <a:extLst>
                  <a:ext uri="{0D108BD9-81ED-4DB2-BD59-A6C34878D82A}">
                    <a16:rowId xmlns:a16="http://schemas.microsoft.com/office/drawing/2014/main" val="364393604"/>
                  </a:ext>
                </a:extLst>
              </a:tr>
              <a:tr h="278130">
                <a:tc>
                  <a:txBody>
                    <a:bodyPr/>
                    <a:lstStyle/>
                    <a:p>
                      <a:r>
                        <a:rPr lang="en-US" sz="900" kern="100">
                          <a:solidFill>
                            <a:srgbClr val="000000"/>
                          </a:solidFill>
                          <a:effectLst/>
                          <a:latin typeface="Times New Roman" panose="02020603050405020304" pitchFamily="18" charset="0"/>
                          <a:ea typeface="楷体" panose="02010609060101010101" pitchFamily="49" charset="-122"/>
                        </a:rPr>
                        <a:t>root</a:t>
                      </a:r>
                      <a:endParaRPr lang="zh-CN" sz="900" kern="100">
                        <a:effectLst/>
                        <a:latin typeface="Times New Roman" panose="02020603050405020304" pitchFamily="18" charset="0"/>
                        <a:ea typeface="楷体" panose="02010609060101010101" pitchFamily="49" charset="-122"/>
                      </a:endParaRPr>
                    </a:p>
                  </a:txBody>
                  <a:tcPr marL="51435" marR="51435" marT="0" marB="0" anchor="ctr"/>
                </a:tc>
                <a:tc>
                  <a:txBody>
                    <a:bodyPr/>
                    <a:lstStyle/>
                    <a:p>
                      <a:r>
                        <a:rPr lang="en-US" sz="900" kern="100">
                          <a:solidFill>
                            <a:srgbClr val="000000"/>
                          </a:solidFill>
                          <a:effectLst/>
                          <a:latin typeface="Times New Roman" panose="02020603050405020304" pitchFamily="18" charset="0"/>
                          <a:ea typeface="楷体" panose="02010609060101010101" pitchFamily="49" charset="-122"/>
                        </a:rPr>
                        <a:t>3</a:t>
                      </a:r>
                      <a:endParaRPr lang="zh-CN" sz="900" kern="100">
                        <a:effectLst/>
                        <a:latin typeface="Times New Roman" panose="02020603050405020304" pitchFamily="18" charset="0"/>
                        <a:ea typeface="楷体" panose="02010609060101010101" pitchFamily="49" charset="-122"/>
                      </a:endParaRPr>
                    </a:p>
                  </a:txBody>
                  <a:tcPr marL="51435" marR="51435" marT="0" marB="0" anchor="ctr"/>
                </a:tc>
                <a:tc>
                  <a:txBody>
                    <a:bodyPr/>
                    <a:lstStyle/>
                    <a:p>
                      <a:r>
                        <a:rPr lang="en-US" sz="900" kern="100">
                          <a:solidFill>
                            <a:srgbClr val="000000"/>
                          </a:solidFill>
                          <a:effectLst/>
                          <a:latin typeface="Times New Roman" panose="02020603050405020304" pitchFamily="18" charset="0"/>
                          <a:ea typeface="楷体" panose="02010609060101010101" pitchFamily="49" charset="-122"/>
                        </a:rPr>
                        <a:t>root</a:t>
                      </a:r>
                      <a:endParaRPr lang="zh-CN" sz="900" kern="100">
                        <a:effectLst/>
                        <a:latin typeface="Times New Roman" panose="02020603050405020304" pitchFamily="18" charset="0"/>
                        <a:ea typeface="楷体" panose="02010609060101010101" pitchFamily="49" charset="-122"/>
                      </a:endParaRPr>
                    </a:p>
                  </a:txBody>
                  <a:tcPr marL="51435" marR="51435" marT="0" marB="0" anchor="ctr"/>
                </a:tc>
                <a:tc>
                  <a:txBody>
                    <a:bodyPr/>
                    <a:lstStyle/>
                    <a:p>
                      <a:r>
                        <a:rPr lang="en-US" sz="900" kern="100">
                          <a:effectLst/>
                          <a:latin typeface="Times New Roman" panose="02020603050405020304" pitchFamily="18" charset="0"/>
                          <a:ea typeface="楷体" panose="02010609060101010101" pitchFamily="49" charset="-122"/>
                        </a:rPr>
                        <a:t>2</a:t>
                      </a:r>
                      <a:endParaRPr lang="zh-CN" sz="900" kern="100">
                        <a:effectLst/>
                        <a:latin typeface="Times New Roman" panose="02020603050405020304" pitchFamily="18" charset="0"/>
                        <a:ea typeface="楷体" panose="02010609060101010101" pitchFamily="49" charset="-122"/>
                      </a:endParaRPr>
                    </a:p>
                  </a:txBody>
                  <a:tcPr marL="51435" marR="51435" marT="0" marB="0" anchor="ctr"/>
                </a:tc>
                <a:tc>
                  <a:txBody>
                    <a:bodyPr/>
                    <a:lstStyle/>
                    <a:p>
                      <a:r>
                        <a:rPr lang="en-US" sz="900" kern="100">
                          <a:solidFill>
                            <a:srgbClr val="000000"/>
                          </a:solidFill>
                          <a:effectLst/>
                          <a:latin typeface="Times New Roman" panose="02020603050405020304" pitchFamily="18" charset="0"/>
                          <a:ea typeface="楷体" panose="02010609060101010101" pitchFamily="49" charset="-122"/>
                        </a:rPr>
                        <a:t>root</a:t>
                      </a:r>
                      <a:endParaRPr lang="zh-CN" sz="900" kern="100">
                        <a:effectLst/>
                        <a:latin typeface="Times New Roman" panose="02020603050405020304" pitchFamily="18" charset="0"/>
                        <a:ea typeface="楷体" panose="02010609060101010101" pitchFamily="49" charset="-122"/>
                      </a:endParaRPr>
                    </a:p>
                  </a:txBody>
                  <a:tcPr marL="51435" marR="51435" marT="0" marB="0" anchor="ctr"/>
                </a:tc>
                <a:tc>
                  <a:txBody>
                    <a:bodyPr/>
                    <a:lstStyle/>
                    <a:p>
                      <a:r>
                        <a:rPr lang="en-US" sz="900" kern="100">
                          <a:solidFill>
                            <a:srgbClr val="000000"/>
                          </a:solidFill>
                          <a:effectLst/>
                          <a:latin typeface="Times New Roman" panose="02020603050405020304" pitchFamily="18" charset="0"/>
                          <a:ea typeface="楷体" panose="02010609060101010101" pitchFamily="49" charset="-122"/>
                        </a:rPr>
                        <a:t>4</a:t>
                      </a:r>
                      <a:endParaRPr lang="zh-CN" sz="900" kern="100">
                        <a:effectLst/>
                        <a:latin typeface="Times New Roman" panose="02020603050405020304" pitchFamily="18" charset="0"/>
                        <a:ea typeface="楷体" panose="02010609060101010101" pitchFamily="49" charset="-122"/>
                      </a:endParaRPr>
                    </a:p>
                  </a:txBody>
                  <a:tcPr marL="51435" marR="51435" marT="0" marB="0" anchor="ctr"/>
                </a:tc>
                <a:tc>
                  <a:txBody>
                    <a:bodyPr/>
                    <a:lstStyle/>
                    <a:p>
                      <a:r>
                        <a:rPr lang="en-US" sz="900" kern="100">
                          <a:solidFill>
                            <a:srgbClr val="000000"/>
                          </a:solidFill>
                          <a:effectLst/>
                          <a:latin typeface="Times New Roman" panose="02020603050405020304" pitchFamily="18" charset="0"/>
                          <a:ea typeface="楷体" panose="02010609060101010101" pitchFamily="49" charset="-122"/>
                        </a:rPr>
                        <a:t>root</a:t>
                      </a:r>
                      <a:endParaRPr lang="zh-CN" sz="900" kern="100">
                        <a:effectLst/>
                        <a:latin typeface="Times New Roman" panose="02020603050405020304" pitchFamily="18" charset="0"/>
                        <a:ea typeface="楷体" panose="02010609060101010101" pitchFamily="49" charset="-122"/>
                      </a:endParaRPr>
                    </a:p>
                  </a:txBody>
                  <a:tcPr marL="51435" marR="51435" marT="0" marB="0" anchor="ctr"/>
                </a:tc>
                <a:tc>
                  <a:txBody>
                    <a:bodyPr/>
                    <a:lstStyle/>
                    <a:p>
                      <a:r>
                        <a:rPr lang="en-US" sz="900" kern="100">
                          <a:solidFill>
                            <a:srgbClr val="000000"/>
                          </a:solidFill>
                          <a:effectLst/>
                          <a:latin typeface="Times New Roman" panose="02020603050405020304" pitchFamily="18" charset="0"/>
                          <a:ea typeface="楷体" panose="02010609060101010101" pitchFamily="49" charset="-122"/>
                        </a:rPr>
                        <a:t>3</a:t>
                      </a:r>
                      <a:endParaRPr lang="zh-CN" sz="900" kern="100">
                        <a:effectLst/>
                        <a:latin typeface="Times New Roman" panose="02020603050405020304" pitchFamily="18" charset="0"/>
                        <a:ea typeface="楷体" panose="02010609060101010101" pitchFamily="49" charset="-122"/>
                      </a:endParaRPr>
                    </a:p>
                  </a:txBody>
                  <a:tcPr marL="51435" marR="51435" marT="0" marB="0" anchor="ctr"/>
                </a:tc>
                <a:tc>
                  <a:txBody>
                    <a:bodyPr/>
                    <a:lstStyle/>
                    <a:p>
                      <a:r>
                        <a:rPr lang="en-US" sz="900" kern="100">
                          <a:solidFill>
                            <a:srgbClr val="000000"/>
                          </a:solidFill>
                          <a:effectLst/>
                          <a:latin typeface="Times New Roman" panose="02020603050405020304" pitchFamily="18" charset="0"/>
                          <a:ea typeface="楷体" panose="02010609060101010101" pitchFamily="49" charset="-122"/>
                        </a:rPr>
                        <a:t>root</a:t>
                      </a:r>
                      <a:endParaRPr lang="zh-CN" sz="900" kern="100">
                        <a:effectLst/>
                        <a:latin typeface="Times New Roman" panose="02020603050405020304" pitchFamily="18" charset="0"/>
                        <a:ea typeface="楷体" panose="02010609060101010101" pitchFamily="49" charset="-122"/>
                      </a:endParaRPr>
                    </a:p>
                  </a:txBody>
                  <a:tcPr marL="51435" marR="51435" marT="0" marB="0" anchor="ctr"/>
                </a:tc>
                <a:extLst>
                  <a:ext uri="{0D108BD9-81ED-4DB2-BD59-A6C34878D82A}">
                    <a16:rowId xmlns:a16="http://schemas.microsoft.com/office/drawing/2014/main" val="330273431"/>
                  </a:ext>
                </a:extLst>
              </a:tr>
              <a:tr h="278130">
                <a:tc>
                  <a:txBody>
                    <a:bodyPr/>
                    <a:lstStyle/>
                    <a:p>
                      <a:r>
                        <a:rPr lang="en-US" sz="900" kern="100">
                          <a:solidFill>
                            <a:srgbClr val="000000"/>
                          </a:solidFill>
                          <a:effectLst/>
                          <a:latin typeface="Times New Roman" panose="02020603050405020304" pitchFamily="18" charset="0"/>
                          <a:ea typeface="楷体" panose="02010609060101010101" pitchFamily="49" charset="-122"/>
                        </a:rPr>
                        <a:t>ccomp</a:t>
                      </a:r>
                      <a:endParaRPr lang="zh-CN" sz="900" kern="100">
                        <a:effectLst/>
                        <a:latin typeface="Times New Roman" panose="02020603050405020304" pitchFamily="18" charset="0"/>
                        <a:ea typeface="楷体" panose="02010609060101010101" pitchFamily="49" charset="-122"/>
                      </a:endParaRPr>
                    </a:p>
                  </a:txBody>
                  <a:tcPr marL="51435" marR="51435" marT="0" marB="0" anchor="ctr"/>
                </a:tc>
                <a:tc>
                  <a:txBody>
                    <a:bodyPr/>
                    <a:lstStyle/>
                    <a:p>
                      <a:r>
                        <a:rPr lang="en-US" sz="900" kern="100">
                          <a:solidFill>
                            <a:srgbClr val="000000"/>
                          </a:solidFill>
                          <a:effectLst/>
                          <a:latin typeface="Times New Roman" panose="02020603050405020304" pitchFamily="18" charset="0"/>
                          <a:ea typeface="楷体" panose="02010609060101010101" pitchFamily="49" charset="-122"/>
                        </a:rPr>
                        <a:t>3</a:t>
                      </a:r>
                      <a:endParaRPr lang="zh-CN" sz="900" kern="100">
                        <a:effectLst/>
                        <a:latin typeface="Times New Roman" panose="02020603050405020304" pitchFamily="18" charset="0"/>
                        <a:ea typeface="楷体" panose="02010609060101010101" pitchFamily="49" charset="-122"/>
                      </a:endParaRPr>
                    </a:p>
                  </a:txBody>
                  <a:tcPr marL="51435" marR="51435" marT="0" marB="0" anchor="ctr"/>
                </a:tc>
                <a:tc>
                  <a:txBody>
                    <a:bodyPr/>
                    <a:lstStyle/>
                    <a:p>
                      <a:r>
                        <a:rPr lang="en-US" sz="900" kern="100">
                          <a:solidFill>
                            <a:srgbClr val="000000"/>
                          </a:solidFill>
                          <a:effectLst/>
                          <a:latin typeface="Times New Roman" panose="02020603050405020304" pitchFamily="18" charset="0"/>
                          <a:ea typeface="楷体" panose="02010609060101010101" pitchFamily="49" charset="-122"/>
                        </a:rPr>
                        <a:t>prep</a:t>
                      </a:r>
                      <a:endParaRPr lang="zh-CN" sz="900" kern="100">
                        <a:effectLst/>
                        <a:latin typeface="Times New Roman" panose="02020603050405020304" pitchFamily="18" charset="0"/>
                        <a:ea typeface="楷体" panose="02010609060101010101" pitchFamily="49" charset="-122"/>
                      </a:endParaRPr>
                    </a:p>
                  </a:txBody>
                  <a:tcPr marL="51435" marR="51435" marT="0" marB="0" anchor="ctr"/>
                </a:tc>
                <a:tc>
                  <a:txBody>
                    <a:bodyPr/>
                    <a:lstStyle/>
                    <a:p>
                      <a:r>
                        <a:rPr lang="en-US" sz="900" kern="100">
                          <a:solidFill>
                            <a:srgbClr val="000000"/>
                          </a:solidFill>
                          <a:effectLst/>
                          <a:latin typeface="Times New Roman" panose="02020603050405020304" pitchFamily="18" charset="0"/>
                          <a:ea typeface="楷体" panose="02010609060101010101" pitchFamily="49" charset="-122"/>
                        </a:rPr>
                        <a:t>2</a:t>
                      </a:r>
                      <a:endParaRPr lang="zh-CN" sz="900" kern="100">
                        <a:effectLst/>
                        <a:latin typeface="Times New Roman" panose="02020603050405020304" pitchFamily="18" charset="0"/>
                        <a:ea typeface="楷体" panose="02010609060101010101" pitchFamily="49" charset="-122"/>
                      </a:endParaRPr>
                    </a:p>
                  </a:txBody>
                  <a:tcPr marL="51435" marR="51435" marT="0" marB="0" anchor="ctr"/>
                </a:tc>
                <a:tc>
                  <a:txBody>
                    <a:bodyPr/>
                    <a:lstStyle/>
                    <a:p>
                      <a:r>
                        <a:rPr lang="en-US" sz="900" kern="100">
                          <a:solidFill>
                            <a:srgbClr val="000000"/>
                          </a:solidFill>
                          <a:effectLst/>
                          <a:latin typeface="Times New Roman" panose="02020603050405020304" pitchFamily="18" charset="0"/>
                          <a:ea typeface="楷体" panose="02010609060101010101" pitchFamily="49" charset="-122"/>
                        </a:rPr>
                        <a:t>nummod</a:t>
                      </a:r>
                      <a:endParaRPr lang="zh-CN" sz="900" kern="100">
                        <a:effectLst/>
                        <a:latin typeface="Times New Roman" panose="02020603050405020304" pitchFamily="18" charset="0"/>
                        <a:ea typeface="楷体" panose="02010609060101010101" pitchFamily="49" charset="-122"/>
                      </a:endParaRPr>
                    </a:p>
                  </a:txBody>
                  <a:tcPr marL="51435" marR="51435" marT="0" marB="0" anchor="ctr"/>
                </a:tc>
                <a:tc>
                  <a:txBody>
                    <a:bodyPr/>
                    <a:lstStyle/>
                    <a:p>
                      <a:r>
                        <a:rPr lang="en-US" sz="900" kern="100">
                          <a:solidFill>
                            <a:srgbClr val="000000"/>
                          </a:solidFill>
                          <a:effectLst/>
                          <a:latin typeface="Times New Roman" panose="02020603050405020304" pitchFamily="18" charset="0"/>
                          <a:ea typeface="楷体" panose="02010609060101010101" pitchFamily="49" charset="-122"/>
                        </a:rPr>
                        <a:t>3</a:t>
                      </a:r>
                      <a:endParaRPr lang="zh-CN" sz="900" kern="100">
                        <a:effectLst/>
                        <a:latin typeface="Times New Roman" panose="02020603050405020304" pitchFamily="18" charset="0"/>
                        <a:ea typeface="楷体" panose="02010609060101010101" pitchFamily="49" charset="-122"/>
                      </a:endParaRPr>
                    </a:p>
                  </a:txBody>
                  <a:tcPr marL="51435" marR="51435" marT="0" marB="0" anchor="ctr"/>
                </a:tc>
                <a:tc>
                  <a:txBody>
                    <a:bodyPr/>
                    <a:lstStyle/>
                    <a:p>
                      <a:r>
                        <a:rPr lang="en-US" sz="900" kern="100">
                          <a:solidFill>
                            <a:srgbClr val="000000"/>
                          </a:solidFill>
                          <a:effectLst/>
                          <a:latin typeface="Times New Roman" panose="02020603050405020304" pitchFamily="18" charset="0"/>
                          <a:ea typeface="楷体" panose="02010609060101010101" pitchFamily="49" charset="-122"/>
                        </a:rPr>
                        <a:t>ccomp</a:t>
                      </a:r>
                      <a:endParaRPr lang="zh-CN" sz="900" kern="100">
                        <a:effectLst/>
                        <a:latin typeface="Times New Roman" panose="02020603050405020304" pitchFamily="18" charset="0"/>
                        <a:ea typeface="楷体" panose="02010609060101010101" pitchFamily="49" charset="-122"/>
                      </a:endParaRPr>
                    </a:p>
                  </a:txBody>
                  <a:tcPr marL="51435" marR="51435" marT="0" marB="0" anchor="ctr"/>
                </a:tc>
                <a:tc>
                  <a:txBody>
                    <a:bodyPr/>
                    <a:lstStyle/>
                    <a:p>
                      <a:r>
                        <a:rPr lang="en-US" sz="900" kern="100">
                          <a:solidFill>
                            <a:srgbClr val="000000"/>
                          </a:solidFill>
                          <a:effectLst/>
                          <a:latin typeface="Times New Roman" panose="02020603050405020304" pitchFamily="18" charset="0"/>
                          <a:ea typeface="楷体" panose="02010609060101010101" pitchFamily="49" charset="-122"/>
                        </a:rPr>
                        <a:t>3</a:t>
                      </a:r>
                      <a:endParaRPr lang="zh-CN" sz="900" kern="100">
                        <a:effectLst/>
                        <a:latin typeface="Times New Roman" panose="02020603050405020304" pitchFamily="18" charset="0"/>
                        <a:ea typeface="楷体" panose="02010609060101010101" pitchFamily="49" charset="-122"/>
                      </a:endParaRPr>
                    </a:p>
                  </a:txBody>
                  <a:tcPr marL="51435" marR="51435" marT="0" marB="0" anchor="ctr"/>
                </a:tc>
                <a:tc>
                  <a:txBody>
                    <a:bodyPr/>
                    <a:lstStyle/>
                    <a:p>
                      <a:r>
                        <a:rPr lang="en-US" sz="900" kern="100">
                          <a:solidFill>
                            <a:srgbClr val="000000"/>
                          </a:solidFill>
                          <a:effectLst/>
                          <a:latin typeface="Times New Roman" panose="02020603050405020304" pitchFamily="18" charset="0"/>
                          <a:ea typeface="楷体" panose="02010609060101010101" pitchFamily="49" charset="-122"/>
                        </a:rPr>
                        <a:t>prep</a:t>
                      </a:r>
                      <a:endParaRPr lang="zh-CN" sz="900" kern="100">
                        <a:effectLst/>
                        <a:latin typeface="Times New Roman" panose="02020603050405020304" pitchFamily="18" charset="0"/>
                        <a:ea typeface="楷体" panose="02010609060101010101" pitchFamily="49" charset="-122"/>
                      </a:endParaRPr>
                    </a:p>
                  </a:txBody>
                  <a:tcPr marL="51435" marR="51435" marT="0" marB="0" anchor="ctr"/>
                </a:tc>
                <a:extLst>
                  <a:ext uri="{0D108BD9-81ED-4DB2-BD59-A6C34878D82A}">
                    <a16:rowId xmlns:a16="http://schemas.microsoft.com/office/drawing/2014/main" val="3341259865"/>
                  </a:ext>
                </a:extLst>
              </a:tr>
              <a:tr h="278130">
                <a:tc>
                  <a:txBody>
                    <a:bodyPr/>
                    <a:lstStyle/>
                    <a:p>
                      <a:r>
                        <a:rPr lang="en-US" sz="900" kern="100">
                          <a:solidFill>
                            <a:srgbClr val="000000"/>
                          </a:solidFill>
                          <a:effectLst/>
                          <a:latin typeface="Times New Roman" panose="02020603050405020304" pitchFamily="18" charset="0"/>
                          <a:ea typeface="楷体" panose="02010609060101010101" pitchFamily="49" charset="-122"/>
                        </a:rPr>
                        <a:t>nummod</a:t>
                      </a:r>
                      <a:endParaRPr lang="zh-CN" sz="900" kern="100">
                        <a:effectLst/>
                        <a:latin typeface="Times New Roman" panose="02020603050405020304" pitchFamily="18" charset="0"/>
                        <a:ea typeface="楷体" panose="02010609060101010101" pitchFamily="49" charset="-122"/>
                      </a:endParaRPr>
                    </a:p>
                  </a:txBody>
                  <a:tcPr marL="51435" marR="51435" marT="0" marB="0" anchor="ctr"/>
                </a:tc>
                <a:tc>
                  <a:txBody>
                    <a:bodyPr/>
                    <a:lstStyle/>
                    <a:p>
                      <a:r>
                        <a:rPr lang="en-US" sz="900" kern="100">
                          <a:solidFill>
                            <a:srgbClr val="000000"/>
                          </a:solidFill>
                          <a:effectLst/>
                          <a:latin typeface="Times New Roman" panose="02020603050405020304" pitchFamily="18" charset="0"/>
                          <a:ea typeface="楷体" panose="02010609060101010101" pitchFamily="49" charset="-122"/>
                        </a:rPr>
                        <a:t>2</a:t>
                      </a:r>
                      <a:endParaRPr lang="zh-CN" sz="900" kern="100">
                        <a:effectLst/>
                        <a:latin typeface="Times New Roman" panose="02020603050405020304" pitchFamily="18" charset="0"/>
                        <a:ea typeface="楷体" panose="02010609060101010101" pitchFamily="49" charset="-122"/>
                      </a:endParaRPr>
                    </a:p>
                  </a:txBody>
                  <a:tcPr marL="51435" marR="51435" marT="0" marB="0" anchor="ctr"/>
                </a:tc>
                <a:tc>
                  <a:txBody>
                    <a:bodyPr/>
                    <a:lstStyle/>
                    <a:p>
                      <a:r>
                        <a:rPr lang="en-US" sz="900" kern="100">
                          <a:solidFill>
                            <a:srgbClr val="000000"/>
                          </a:solidFill>
                          <a:effectLst/>
                          <a:latin typeface="Times New Roman" panose="02020603050405020304" pitchFamily="18" charset="0"/>
                          <a:ea typeface="楷体" panose="02010609060101010101" pitchFamily="49" charset="-122"/>
                        </a:rPr>
                        <a:t>nummod</a:t>
                      </a:r>
                      <a:endParaRPr lang="zh-CN" sz="900" kern="100">
                        <a:effectLst/>
                        <a:latin typeface="Times New Roman" panose="02020603050405020304" pitchFamily="18" charset="0"/>
                        <a:ea typeface="楷体" panose="02010609060101010101" pitchFamily="49" charset="-122"/>
                      </a:endParaRPr>
                    </a:p>
                  </a:txBody>
                  <a:tcPr marL="51435" marR="51435" marT="0" marB="0" anchor="ctr"/>
                </a:tc>
                <a:tc>
                  <a:txBody>
                    <a:bodyPr/>
                    <a:lstStyle/>
                    <a:p>
                      <a:r>
                        <a:rPr lang="en-US" sz="900" kern="100">
                          <a:solidFill>
                            <a:srgbClr val="000000"/>
                          </a:solidFill>
                          <a:effectLst/>
                          <a:latin typeface="Times New Roman" panose="02020603050405020304" pitchFamily="18" charset="0"/>
                          <a:ea typeface="楷体" panose="02010609060101010101" pitchFamily="49" charset="-122"/>
                        </a:rPr>
                        <a:t>2</a:t>
                      </a:r>
                      <a:endParaRPr lang="zh-CN" sz="900" kern="100">
                        <a:effectLst/>
                        <a:latin typeface="Times New Roman" panose="02020603050405020304" pitchFamily="18" charset="0"/>
                        <a:ea typeface="楷体" panose="02010609060101010101" pitchFamily="49" charset="-122"/>
                      </a:endParaRPr>
                    </a:p>
                  </a:txBody>
                  <a:tcPr marL="51435" marR="51435" marT="0" marB="0" anchor="ctr"/>
                </a:tc>
                <a:tc>
                  <a:txBody>
                    <a:bodyPr/>
                    <a:lstStyle/>
                    <a:p>
                      <a:r>
                        <a:rPr lang="en-US" sz="900" kern="100">
                          <a:solidFill>
                            <a:srgbClr val="000000"/>
                          </a:solidFill>
                          <a:effectLst/>
                          <a:latin typeface="Times New Roman" panose="02020603050405020304" pitchFamily="18" charset="0"/>
                          <a:ea typeface="楷体" panose="02010609060101010101" pitchFamily="49" charset="-122"/>
                        </a:rPr>
                        <a:t>prep</a:t>
                      </a:r>
                      <a:endParaRPr lang="zh-CN" sz="900" kern="100">
                        <a:effectLst/>
                        <a:latin typeface="Times New Roman" panose="02020603050405020304" pitchFamily="18" charset="0"/>
                        <a:ea typeface="楷体" panose="02010609060101010101" pitchFamily="49" charset="-122"/>
                      </a:endParaRPr>
                    </a:p>
                  </a:txBody>
                  <a:tcPr marL="51435" marR="51435" marT="0" marB="0" anchor="ctr"/>
                </a:tc>
                <a:tc>
                  <a:txBody>
                    <a:bodyPr/>
                    <a:lstStyle/>
                    <a:p>
                      <a:r>
                        <a:rPr lang="en-US" sz="900" kern="100">
                          <a:solidFill>
                            <a:srgbClr val="000000"/>
                          </a:solidFill>
                          <a:effectLst/>
                          <a:latin typeface="Times New Roman" panose="02020603050405020304" pitchFamily="18" charset="0"/>
                          <a:ea typeface="楷体" panose="02010609060101010101" pitchFamily="49" charset="-122"/>
                        </a:rPr>
                        <a:t>2</a:t>
                      </a:r>
                      <a:endParaRPr lang="zh-CN" sz="900" kern="100">
                        <a:effectLst/>
                        <a:latin typeface="Times New Roman" panose="02020603050405020304" pitchFamily="18" charset="0"/>
                        <a:ea typeface="楷体" panose="02010609060101010101" pitchFamily="49" charset="-122"/>
                      </a:endParaRPr>
                    </a:p>
                  </a:txBody>
                  <a:tcPr marL="51435" marR="51435" marT="0" marB="0" anchor="ctr"/>
                </a:tc>
                <a:tc>
                  <a:txBody>
                    <a:bodyPr/>
                    <a:lstStyle/>
                    <a:p>
                      <a:r>
                        <a:rPr lang="en-US" sz="900" kern="100">
                          <a:solidFill>
                            <a:srgbClr val="000000"/>
                          </a:solidFill>
                          <a:effectLst/>
                          <a:latin typeface="Times New Roman" panose="02020603050405020304" pitchFamily="18" charset="0"/>
                          <a:ea typeface="楷体" panose="02010609060101010101" pitchFamily="49" charset="-122"/>
                        </a:rPr>
                        <a:t>nummod</a:t>
                      </a:r>
                      <a:endParaRPr lang="zh-CN" sz="900" kern="100">
                        <a:effectLst/>
                        <a:latin typeface="Times New Roman" panose="02020603050405020304" pitchFamily="18" charset="0"/>
                        <a:ea typeface="楷体" panose="02010609060101010101" pitchFamily="49" charset="-122"/>
                      </a:endParaRPr>
                    </a:p>
                  </a:txBody>
                  <a:tcPr marL="51435" marR="51435" marT="0" marB="0" anchor="ctr"/>
                </a:tc>
                <a:tc>
                  <a:txBody>
                    <a:bodyPr/>
                    <a:lstStyle/>
                    <a:p>
                      <a:r>
                        <a:rPr lang="en-US" sz="900" kern="100">
                          <a:solidFill>
                            <a:srgbClr val="000000"/>
                          </a:solidFill>
                          <a:effectLst/>
                          <a:latin typeface="Times New Roman" panose="02020603050405020304" pitchFamily="18" charset="0"/>
                          <a:ea typeface="楷体" panose="02010609060101010101" pitchFamily="49" charset="-122"/>
                        </a:rPr>
                        <a:t>2</a:t>
                      </a:r>
                      <a:endParaRPr lang="zh-CN" sz="900" kern="100">
                        <a:effectLst/>
                        <a:latin typeface="Times New Roman" panose="02020603050405020304" pitchFamily="18" charset="0"/>
                        <a:ea typeface="楷体" panose="02010609060101010101" pitchFamily="49" charset="-122"/>
                      </a:endParaRPr>
                    </a:p>
                  </a:txBody>
                  <a:tcPr marL="51435" marR="51435" marT="0" marB="0" anchor="ctr"/>
                </a:tc>
                <a:tc>
                  <a:txBody>
                    <a:bodyPr/>
                    <a:lstStyle/>
                    <a:p>
                      <a:r>
                        <a:rPr lang="en-US" sz="900" kern="100">
                          <a:solidFill>
                            <a:srgbClr val="000000"/>
                          </a:solidFill>
                          <a:effectLst/>
                          <a:latin typeface="Times New Roman" panose="02020603050405020304" pitchFamily="18" charset="0"/>
                          <a:ea typeface="楷体" panose="02010609060101010101" pitchFamily="49" charset="-122"/>
                        </a:rPr>
                        <a:t>nummod</a:t>
                      </a:r>
                      <a:endParaRPr lang="zh-CN" sz="900" kern="100">
                        <a:effectLst/>
                        <a:latin typeface="Times New Roman" panose="02020603050405020304" pitchFamily="18" charset="0"/>
                        <a:ea typeface="楷体" panose="02010609060101010101" pitchFamily="49" charset="-122"/>
                      </a:endParaRPr>
                    </a:p>
                  </a:txBody>
                  <a:tcPr marL="51435" marR="51435" marT="0" marB="0" anchor="ctr"/>
                </a:tc>
                <a:extLst>
                  <a:ext uri="{0D108BD9-81ED-4DB2-BD59-A6C34878D82A}">
                    <a16:rowId xmlns:a16="http://schemas.microsoft.com/office/drawing/2014/main" val="267061396"/>
                  </a:ext>
                </a:extLst>
              </a:tr>
            </a:tbl>
          </a:graphicData>
        </a:graphic>
      </p:graphicFrame>
      <p:graphicFrame>
        <p:nvGraphicFramePr>
          <p:cNvPr id="4" name="表格 4">
            <a:extLst>
              <a:ext uri="{FF2B5EF4-FFF2-40B4-BE49-F238E27FC236}">
                <a16:creationId xmlns:a16="http://schemas.microsoft.com/office/drawing/2014/main" id="{187E30C3-1500-D236-22F0-E19D3D4A45DF}"/>
              </a:ext>
            </a:extLst>
          </p:cNvPr>
          <p:cNvGraphicFramePr>
            <a:graphicFrameLocks noGrp="1"/>
          </p:cNvGraphicFramePr>
          <p:nvPr>
            <p:extLst>
              <p:ext uri="{D42A27DB-BD31-4B8C-83A1-F6EECF244321}">
                <p14:modId xmlns:p14="http://schemas.microsoft.com/office/powerpoint/2010/main" val="625129871"/>
              </p:ext>
            </p:extLst>
          </p:nvPr>
        </p:nvGraphicFramePr>
        <p:xfrm>
          <a:off x="339438" y="2356658"/>
          <a:ext cx="2096323" cy="3295428"/>
        </p:xfrm>
        <a:graphic>
          <a:graphicData uri="http://schemas.openxmlformats.org/drawingml/2006/table">
            <a:tbl>
              <a:tblPr firstRow="1" bandRow="1">
                <a:tableStyleId>{5C22544A-7EE6-4342-B048-85BDC9FD1C3A}</a:tableStyleId>
              </a:tblPr>
              <a:tblGrid>
                <a:gridCol w="352116">
                  <a:extLst>
                    <a:ext uri="{9D8B030D-6E8A-4147-A177-3AD203B41FA5}">
                      <a16:colId xmlns:a16="http://schemas.microsoft.com/office/drawing/2014/main" val="710603198"/>
                    </a:ext>
                  </a:extLst>
                </a:gridCol>
                <a:gridCol w="1033056">
                  <a:extLst>
                    <a:ext uri="{9D8B030D-6E8A-4147-A177-3AD203B41FA5}">
                      <a16:colId xmlns:a16="http://schemas.microsoft.com/office/drawing/2014/main" val="1140985985"/>
                    </a:ext>
                  </a:extLst>
                </a:gridCol>
                <a:gridCol w="711151">
                  <a:extLst>
                    <a:ext uri="{9D8B030D-6E8A-4147-A177-3AD203B41FA5}">
                      <a16:colId xmlns:a16="http://schemas.microsoft.com/office/drawing/2014/main" val="694591099"/>
                    </a:ext>
                  </a:extLst>
                </a:gridCol>
              </a:tblGrid>
              <a:tr h="274619">
                <a:tc>
                  <a:txBody>
                    <a:bodyPr/>
                    <a:lstStyle/>
                    <a:p>
                      <a:r>
                        <a:rPr lang="zh-CN" sz="900" kern="100">
                          <a:effectLst/>
                          <a:latin typeface="Times New Roman" panose="02020603050405020304" pitchFamily="18" charset="0"/>
                          <a:ea typeface="楷体" panose="02010609060101010101" pitchFamily="49" charset="-122"/>
                        </a:rPr>
                        <a:t>序号</a:t>
                      </a:r>
                    </a:p>
                  </a:txBody>
                  <a:tcPr marL="51435" marR="51435" marT="0" marB="0" anchor="ctr"/>
                </a:tc>
                <a:tc>
                  <a:txBody>
                    <a:bodyPr/>
                    <a:lstStyle/>
                    <a:p>
                      <a:r>
                        <a:rPr lang="zh-CN" sz="900" kern="100">
                          <a:effectLst/>
                          <a:latin typeface="Times New Roman" panose="02020603050405020304" pitchFamily="18" charset="0"/>
                          <a:ea typeface="楷体" panose="02010609060101010101" pitchFamily="49" charset="-122"/>
                        </a:rPr>
                        <a:t>依存句法结构类型</a:t>
                      </a:r>
                    </a:p>
                  </a:txBody>
                  <a:tcPr marL="51435" marR="51435" marT="0" marB="0" anchor="ctr"/>
                </a:tc>
                <a:tc>
                  <a:txBody>
                    <a:bodyPr/>
                    <a:lstStyle/>
                    <a:p>
                      <a:pPr algn="ctr"/>
                      <a:r>
                        <a:rPr lang="zh-CN" sz="900" kern="100">
                          <a:effectLst/>
                          <a:latin typeface="Times New Roman" panose="02020603050405020304" pitchFamily="18" charset="0"/>
                          <a:ea typeface="楷体" panose="02010609060101010101" pitchFamily="49" charset="-122"/>
                        </a:rPr>
                        <a:t>含义</a:t>
                      </a:r>
                    </a:p>
                  </a:txBody>
                  <a:tcPr marL="51435" marR="51435" marT="0" marB="0" anchor="ctr"/>
                </a:tc>
                <a:extLst>
                  <a:ext uri="{0D108BD9-81ED-4DB2-BD59-A6C34878D82A}">
                    <a16:rowId xmlns:a16="http://schemas.microsoft.com/office/drawing/2014/main" val="1518392991"/>
                  </a:ext>
                </a:extLst>
              </a:tr>
              <a:tr h="274619">
                <a:tc>
                  <a:txBody>
                    <a:bodyPr/>
                    <a:lstStyle/>
                    <a:p>
                      <a:r>
                        <a:rPr lang="en-US" sz="900" kern="100">
                          <a:effectLst/>
                          <a:latin typeface="Times New Roman" panose="02020603050405020304" pitchFamily="18" charset="0"/>
                          <a:ea typeface="楷体" panose="02010609060101010101" pitchFamily="49" charset="-122"/>
                        </a:rPr>
                        <a:t>1</a:t>
                      </a:r>
                      <a:endParaRPr lang="zh-CN" sz="900" kern="100">
                        <a:effectLst/>
                        <a:latin typeface="Times New Roman" panose="02020603050405020304" pitchFamily="18" charset="0"/>
                        <a:ea typeface="楷体" panose="02010609060101010101" pitchFamily="49" charset="-122"/>
                      </a:endParaRPr>
                    </a:p>
                  </a:txBody>
                  <a:tcPr marL="51435" marR="51435" marT="0" marB="0" anchor="ctr"/>
                </a:tc>
                <a:tc>
                  <a:txBody>
                    <a:bodyPr/>
                    <a:lstStyle/>
                    <a:p>
                      <a:r>
                        <a:rPr lang="en-US" sz="900" kern="100">
                          <a:effectLst/>
                          <a:latin typeface="Times New Roman" panose="02020603050405020304" pitchFamily="18" charset="0"/>
                          <a:ea typeface="楷体" panose="02010609060101010101" pitchFamily="49" charset="-122"/>
                        </a:rPr>
                        <a:t>punct</a:t>
                      </a:r>
                      <a:endParaRPr lang="zh-CN" sz="900" kern="100">
                        <a:effectLst/>
                        <a:latin typeface="Times New Roman" panose="02020603050405020304" pitchFamily="18" charset="0"/>
                        <a:ea typeface="楷体" panose="02010609060101010101" pitchFamily="49" charset="-122"/>
                      </a:endParaRPr>
                    </a:p>
                  </a:txBody>
                  <a:tcPr marL="51435" marR="51435" marT="0" marB="0" anchor="ctr"/>
                </a:tc>
                <a:tc>
                  <a:txBody>
                    <a:bodyPr/>
                    <a:lstStyle/>
                    <a:p>
                      <a:r>
                        <a:rPr lang="zh-CN" sz="900" kern="100">
                          <a:effectLst/>
                          <a:latin typeface="Times New Roman" panose="02020603050405020304" pitchFamily="18" charset="0"/>
                          <a:ea typeface="楷体" panose="02010609060101010101" pitchFamily="49" charset="-122"/>
                        </a:rPr>
                        <a:t>标点符号</a:t>
                      </a:r>
                    </a:p>
                  </a:txBody>
                  <a:tcPr marL="51435" marR="51435" marT="0" marB="0" anchor="ctr"/>
                </a:tc>
                <a:extLst>
                  <a:ext uri="{0D108BD9-81ED-4DB2-BD59-A6C34878D82A}">
                    <a16:rowId xmlns:a16="http://schemas.microsoft.com/office/drawing/2014/main" val="2227741620"/>
                  </a:ext>
                </a:extLst>
              </a:tr>
              <a:tr h="274619">
                <a:tc>
                  <a:txBody>
                    <a:bodyPr/>
                    <a:lstStyle/>
                    <a:p>
                      <a:r>
                        <a:rPr lang="en-US" sz="900" kern="100">
                          <a:effectLst/>
                          <a:latin typeface="Times New Roman" panose="02020603050405020304" pitchFamily="18" charset="0"/>
                          <a:ea typeface="楷体" panose="02010609060101010101" pitchFamily="49" charset="-122"/>
                        </a:rPr>
                        <a:t>2</a:t>
                      </a:r>
                      <a:endParaRPr lang="zh-CN" sz="900" kern="100">
                        <a:effectLst/>
                        <a:latin typeface="Times New Roman" panose="02020603050405020304" pitchFamily="18" charset="0"/>
                        <a:ea typeface="楷体" panose="02010609060101010101" pitchFamily="49" charset="-122"/>
                      </a:endParaRPr>
                    </a:p>
                  </a:txBody>
                  <a:tcPr marL="51435" marR="51435" marT="0" marB="0" anchor="ctr"/>
                </a:tc>
                <a:tc>
                  <a:txBody>
                    <a:bodyPr/>
                    <a:lstStyle/>
                    <a:p>
                      <a:r>
                        <a:rPr lang="en-US" sz="900" kern="100">
                          <a:effectLst/>
                          <a:latin typeface="Times New Roman" panose="02020603050405020304" pitchFamily="18" charset="0"/>
                          <a:ea typeface="楷体" panose="02010609060101010101" pitchFamily="49" charset="-122"/>
                        </a:rPr>
                        <a:t>dep</a:t>
                      </a:r>
                      <a:endParaRPr lang="zh-CN" sz="900" kern="100">
                        <a:effectLst/>
                        <a:latin typeface="Times New Roman" panose="02020603050405020304" pitchFamily="18" charset="0"/>
                        <a:ea typeface="楷体" panose="02010609060101010101" pitchFamily="49" charset="-122"/>
                      </a:endParaRPr>
                    </a:p>
                  </a:txBody>
                  <a:tcPr marL="51435" marR="51435" marT="0" marB="0" anchor="ctr"/>
                </a:tc>
                <a:tc>
                  <a:txBody>
                    <a:bodyPr/>
                    <a:lstStyle/>
                    <a:p>
                      <a:r>
                        <a:rPr lang="zh-CN" sz="900" kern="100">
                          <a:effectLst/>
                          <a:latin typeface="Times New Roman" panose="02020603050405020304" pitchFamily="18" charset="0"/>
                          <a:ea typeface="楷体" panose="02010609060101010101" pitchFamily="49" charset="-122"/>
                        </a:rPr>
                        <a:t>依赖关系</a:t>
                      </a:r>
                    </a:p>
                  </a:txBody>
                  <a:tcPr marL="51435" marR="51435" marT="0" marB="0" anchor="ctr"/>
                </a:tc>
                <a:extLst>
                  <a:ext uri="{0D108BD9-81ED-4DB2-BD59-A6C34878D82A}">
                    <a16:rowId xmlns:a16="http://schemas.microsoft.com/office/drawing/2014/main" val="3704200437"/>
                  </a:ext>
                </a:extLst>
              </a:tr>
              <a:tr h="274619">
                <a:tc>
                  <a:txBody>
                    <a:bodyPr/>
                    <a:lstStyle/>
                    <a:p>
                      <a:r>
                        <a:rPr lang="en-US" sz="900" kern="100">
                          <a:effectLst/>
                          <a:latin typeface="Times New Roman" panose="02020603050405020304" pitchFamily="18" charset="0"/>
                          <a:ea typeface="楷体" panose="02010609060101010101" pitchFamily="49" charset="-122"/>
                        </a:rPr>
                        <a:t>3</a:t>
                      </a:r>
                      <a:endParaRPr lang="zh-CN" sz="900" kern="100">
                        <a:effectLst/>
                        <a:latin typeface="Times New Roman" panose="02020603050405020304" pitchFamily="18" charset="0"/>
                        <a:ea typeface="楷体" panose="02010609060101010101" pitchFamily="49" charset="-122"/>
                      </a:endParaRPr>
                    </a:p>
                  </a:txBody>
                  <a:tcPr marL="51435" marR="51435" marT="0" marB="0" anchor="ctr"/>
                </a:tc>
                <a:tc>
                  <a:txBody>
                    <a:bodyPr/>
                    <a:lstStyle/>
                    <a:p>
                      <a:r>
                        <a:rPr lang="en-US" sz="900" kern="100">
                          <a:effectLst/>
                          <a:latin typeface="Times New Roman" panose="02020603050405020304" pitchFamily="18" charset="0"/>
                          <a:ea typeface="楷体" panose="02010609060101010101" pitchFamily="49" charset="-122"/>
                        </a:rPr>
                        <a:t>nsubj</a:t>
                      </a:r>
                      <a:endParaRPr lang="zh-CN" sz="900" kern="100">
                        <a:effectLst/>
                        <a:latin typeface="Times New Roman" panose="02020603050405020304" pitchFamily="18" charset="0"/>
                        <a:ea typeface="楷体" panose="02010609060101010101" pitchFamily="49" charset="-122"/>
                      </a:endParaRPr>
                    </a:p>
                  </a:txBody>
                  <a:tcPr marL="51435" marR="51435" marT="0" marB="0" anchor="ctr"/>
                </a:tc>
                <a:tc>
                  <a:txBody>
                    <a:bodyPr/>
                    <a:lstStyle/>
                    <a:p>
                      <a:r>
                        <a:rPr lang="zh-CN" sz="900" kern="100">
                          <a:effectLst/>
                          <a:latin typeface="Times New Roman" panose="02020603050405020304" pitchFamily="18" charset="0"/>
                          <a:ea typeface="楷体" panose="02010609060101010101" pitchFamily="49" charset="-122"/>
                        </a:rPr>
                        <a:t>名词主语</a:t>
                      </a:r>
                    </a:p>
                  </a:txBody>
                  <a:tcPr marL="51435" marR="51435" marT="0" marB="0" anchor="ctr"/>
                </a:tc>
                <a:extLst>
                  <a:ext uri="{0D108BD9-81ED-4DB2-BD59-A6C34878D82A}">
                    <a16:rowId xmlns:a16="http://schemas.microsoft.com/office/drawing/2014/main" val="1932185645"/>
                  </a:ext>
                </a:extLst>
              </a:tr>
              <a:tr h="274619">
                <a:tc>
                  <a:txBody>
                    <a:bodyPr/>
                    <a:lstStyle/>
                    <a:p>
                      <a:r>
                        <a:rPr lang="en-US" sz="900" kern="100">
                          <a:effectLst/>
                          <a:latin typeface="Times New Roman" panose="02020603050405020304" pitchFamily="18" charset="0"/>
                          <a:ea typeface="楷体" panose="02010609060101010101" pitchFamily="49" charset="-122"/>
                        </a:rPr>
                        <a:t>4</a:t>
                      </a:r>
                      <a:endParaRPr lang="zh-CN" sz="900" kern="100">
                        <a:effectLst/>
                        <a:latin typeface="Times New Roman" panose="02020603050405020304" pitchFamily="18" charset="0"/>
                        <a:ea typeface="楷体" panose="02010609060101010101" pitchFamily="49" charset="-122"/>
                      </a:endParaRPr>
                    </a:p>
                  </a:txBody>
                  <a:tcPr marL="51435" marR="51435" marT="0" marB="0" anchor="ctr"/>
                </a:tc>
                <a:tc>
                  <a:txBody>
                    <a:bodyPr/>
                    <a:lstStyle/>
                    <a:p>
                      <a:r>
                        <a:rPr lang="en-US" sz="900" kern="100">
                          <a:effectLst/>
                          <a:latin typeface="Times New Roman" panose="02020603050405020304" pitchFamily="18" charset="0"/>
                          <a:ea typeface="楷体" panose="02010609060101010101" pitchFamily="49" charset="-122"/>
                        </a:rPr>
                        <a:t>dobj</a:t>
                      </a:r>
                      <a:endParaRPr lang="zh-CN" sz="900" kern="100">
                        <a:effectLst/>
                        <a:latin typeface="Times New Roman" panose="02020603050405020304" pitchFamily="18" charset="0"/>
                        <a:ea typeface="楷体" panose="02010609060101010101" pitchFamily="49" charset="-122"/>
                      </a:endParaRPr>
                    </a:p>
                  </a:txBody>
                  <a:tcPr marL="51435" marR="51435" marT="0" marB="0" anchor="ctr"/>
                </a:tc>
                <a:tc>
                  <a:txBody>
                    <a:bodyPr/>
                    <a:lstStyle/>
                    <a:p>
                      <a:r>
                        <a:rPr lang="zh-CN" sz="900" kern="100">
                          <a:effectLst/>
                          <a:latin typeface="Times New Roman" panose="02020603050405020304" pitchFamily="18" charset="0"/>
                          <a:ea typeface="楷体" panose="02010609060101010101" pitchFamily="49" charset="-122"/>
                        </a:rPr>
                        <a:t>直接宾语</a:t>
                      </a:r>
                    </a:p>
                  </a:txBody>
                  <a:tcPr marL="51435" marR="51435" marT="0" marB="0" anchor="ctr"/>
                </a:tc>
                <a:extLst>
                  <a:ext uri="{0D108BD9-81ED-4DB2-BD59-A6C34878D82A}">
                    <a16:rowId xmlns:a16="http://schemas.microsoft.com/office/drawing/2014/main" val="3997877171"/>
                  </a:ext>
                </a:extLst>
              </a:tr>
              <a:tr h="274619">
                <a:tc>
                  <a:txBody>
                    <a:bodyPr/>
                    <a:lstStyle/>
                    <a:p>
                      <a:r>
                        <a:rPr lang="en-US" sz="900" kern="100">
                          <a:effectLst/>
                          <a:latin typeface="Times New Roman" panose="02020603050405020304" pitchFamily="18" charset="0"/>
                          <a:ea typeface="楷体" panose="02010609060101010101" pitchFamily="49" charset="-122"/>
                        </a:rPr>
                        <a:t>5</a:t>
                      </a:r>
                      <a:endParaRPr lang="zh-CN" sz="900" kern="100">
                        <a:effectLst/>
                        <a:latin typeface="Times New Roman" panose="02020603050405020304" pitchFamily="18" charset="0"/>
                        <a:ea typeface="楷体" panose="02010609060101010101" pitchFamily="49" charset="-122"/>
                      </a:endParaRPr>
                    </a:p>
                  </a:txBody>
                  <a:tcPr marL="51435" marR="51435" marT="0" marB="0" anchor="ctr"/>
                </a:tc>
                <a:tc>
                  <a:txBody>
                    <a:bodyPr/>
                    <a:lstStyle/>
                    <a:p>
                      <a:r>
                        <a:rPr lang="en-US" sz="900" kern="100">
                          <a:effectLst/>
                          <a:latin typeface="Times New Roman" panose="02020603050405020304" pitchFamily="18" charset="0"/>
                          <a:ea typeface="楷体" panose="02010609060101010101" pitchFamily="49" charset="-122"/>
                        </a:rPr>
                        <a:t>conj</a:t>
                      </a:r>
                      <a:endParaRPr lang="zh-CN" sz="900" kern="100">
                        <a:effectLst/>
                        <a:latin typeface="Times New Roman" panose="02020603050405020304" pitchFamily="18" charset="0"/>
                        <a:ea typeface="楷体" panose="02010609060101010101" pitchFamily="49" charset="-122"/>
                      </a:endParaRPr>
                    </a:p>
                  </a:txBody>
                  <a:tcPr marL="51435" marR="51435" marT="0" marB="0" anchor="ctr"/>
                </a:tc>
                <a:tc>
                  <a:txBody>
                    <a:bodyPr/>
                    <a:lstStyle/>
                    <a:p>
                      <a:r>
                        <a:rPr lang="zh-CN" sz="900" kern="100">
                          <a:effectLst/>
                          <a:latin typeface="Times New Roman" panose="02020603050405020304" pitchFamily="18" charset="0"/>
                          <a:ea typeface="楷体" panose="02010609060101010101" pitchFamily="49" charset="-122"/>
                        </a:rPr>
                        <a:t>并列连词</a:t>
                      </a:r>
                    </a:p>
                  </a:txBody>
                  <a:tcPr marL="51435" marR="51435" marT="0" marB="0" anchor="ctr"/>
                </a:tc>
                <a:extLst>
                  <a:ext uri="{0D108BD9-81ED-4DB2-BD59-A6C34878D82A}">
                    <a16:rowId xmlns:a16="http://schemas.microsoft.com/office/drawing/2014/main" val="1140873600"/>
                  </a:ext>
                </a:extLst>
              </a:tr>
              <a:tr h="274619">
                <a:tc>
                  <a:txBody>
                    <a:bodyPr/>
                    <a:lstStyle/>
                    <a:p>
                      <a:r>
                        <a:rPr lang="en-US" sz="900" kern="100">
                          <a:effectLst/>
                          <a:latin typeface="Times New Roman" panose="02020603050405020304" pitchFamily="18" charset="0"/>
                          <a:ea typeface="楷体" panose="02010609060101010101" pitchFamily="49" charset="-122"/>
                        </a:rPr>
                        <a:t>6</a:t>
                      </a:r>
                      <a:endParaRPr lang="zh-CN" sz="900" kern="100">
                        <a:effectLst/>
                        <a:latin typeface="Times New Roman" panose="02020603050405020304" pitchFamily="18" charset="0"/>
                        <a:ea typeface="楷体" panose="02010609060101010101" pitchFamily="49" charset="-122"/>
                      </a:endParaRPr>
                    </a:p>
                  </a:txBody>
                  <a:tcPr marL="51435" marR="51435" marT="0" marB="0" anchor="ctr"/>
                </a:tc>
                <a:tc>
                  <a:txBody>
                    <a:bodyPr/>
                    <a:lstStyle/>
                    <a:p>
                      <a:r>
                        <a:rPr lang="en-US" sz="900" kern="100">
                          <a:effectLst/>
                          <a:latin typeface="Times New Roman" panose="02020603050405020304" pitchFamily="18" charset="0"/>
                          <a:ea typeface="楷体" panose="02010609060101010101" pitchFamily="49" charset="-122"/>
                        </a:rPr>
                        <a:t>nn</a:t>
                      </a:r>
                      <a:endParaRPr lang="zh-CN" sz="900" kern="100">
                        <a:effectLst/>
                        <a:latin typeface="Times New Roman" panose="02020603050405020304" pitchFamily="18" charset="0"/>
                        <a:ea typeface="楷体" panose="02010609060101010101" pitchFamily="49" charset="-122"/>
                      </a:endParaRPr>
                    </a:p>
                  </a:txBody>
                  <a:tcPr marL="51435" marR="51435" marT="0" marB="0" anchor="ctr"/>
                </a:tc>
                <a:tc>
                  <a:txBody>
                    <a:bodyPr/>
                    <a:lstStyle/>
                    <a:p>
                      <a:r>
                        <a:rPr lang="zh-CN" sz="900" kern="100">
                          <a:effectLst/>
                          <a:latin typeface="Times New Roman" panose="02020603050405020304" pitchFamily="18" charset="0"/>
                          <a:ea typeface="楷体" panose="02010609060101010101" pitchFamily="49" charset="-122"/>
                        </a:rPr>
                        <a:t>名词组合</a:t>
                      </a:r>
                    </a:p>
                  </a:txBody>
                  <a:tcPr marL="51435" marR="51435" marT="0" marB="0" anchor="ctr"/>
                </a:tc>
                <a:extLst>
                  <a:ext uri="{0D108BD9-81ED-4DB2-BD59-A6C34878D82A}">
                    <a16:rowId xmlns:a16="http://schemas.microsoft.com/office/drawing/2014/main" val="2760755229"/>
                  </a:ext>
                </a:extLst>
              </a:tr>
              <a:tr h="274619">
                <a:tc>
                  <a:txBody>
                    <a:bodyPr/>
                    <a:lstStyle/>
                    <a:p>
                      <a:r>
                        <a:rPr lang="en-US" sz="900" kern="100">
                          <a:effectLst/>
                          <a:latin typeface="Times New Roman" panose="02020603050405020304" pitchFamily="18" charset="0"/>
                          <a:ea typeface="楷体" panose="02010609060101010101" pitchFamily="49" charset="-122"/>
                        </a:rPr>
                        <a:t>7</a:t>
                      </a:r>
                      <a:endParaRPr lang="zh-CN" sz="900" kern="100">
                        <a:effectLst/>
                        <a:latin typeface="Times New Roman" panose="02020603050405020304" pitchFamily="18" charset="0"/>
                        <a:ea typeface="楷体" panose="02010609060101010101" pitchFamily="49" charset="-122"/>
                      </a:endParaRPr>
                    </a:p>
                  </a:txBody>
                  <a:tcPr marL="51435" marR="51435" marT="0" marB="0" anchor="ctr"/>
                </a:tc>
                <a:tc>
                  <a:txBody>
                    <a:bodyPr/>
                    <a:lstStyle/>
                    <a:p>
                      <a:r>
                        <a:rPr lang="en-US" sz="900" kern="100">
                          <a:effectLst/>
                          <a:latin typeface="Times New Roman" panose="02020603050405020304" pitchFamily="18" charset="0"/>
                          <a:ea typeface="楷体" panose="02010609060101010101" pitchFamily="49" charset="-122"/>
                        </a:rPr>
                        <a:t>advmod</a:t>
                      </a:r>
                      <a:endParaRPr lang="zh-CN" sz="900" kern="100">
                        <a:effectLst/>
                        <a:latin typeface="Times New Roman" panose="02020603050405020304" pitchFamily="18" charset="0"/>
                        <a:ea typeface="楷体" panose="02010609060101010101" pitchFamily="49" charset="-122"/>
                      </a:endParaRPr>
                    </a:p>
                  </a:txBody>
                  <a:tcPr marL="51435" marR="51435" marT="0" marB="0" anchor="ctr"/>
                </a:tc>
                <a:tc>
                  <a:txBody>
                    <a:bodyPr/>
                    <a:lstStyle/>
                    <a:p>
                      <a:r>
                        <a:rPr lang="zh-CN" sz="900" kern="100">
                          <a:effectLst/>
                          <a:latin typeface="Times New Roman" panose="02020603050405020304" pitchFamily="18" charset="0"/>
                          <a:ea typeface="楷体" panose="02010609060101010101" pitchFamily="49" charset="-122"/>
                        </a:rPr>
                        <a:t>状语</a:t>
                      </a:r>
                    </a:p>
                  </a:txBody>
                  <a:tcPr marL="51435" marR="51435" marT="0" marB="0" anchor="ctr"/>
                </a:tc>
                <a:extLst>
                  <a:ext uri="{0D108BD9-81ED-4DB2-BD59-A6C34878D82A}">
                    <a16:rowId xmlns:a16="http://schemas.microsoft.com/office/drawing/2014/main" val="2359484882"/>
                  </a:ext>
                </a:extLst>
              </a:tr>
              <a:tr h="274619">
                <a:tc>
                  <a:txBody>
                    <a:bodyPr/>
                    <a:lstStyle/>
                    <a:p>
                      <a:r>
                        <a:rPr lang="en-US" sz="900" kern="100">
                          <a:effectLst/>
                          <a:latin typeface="Times New Roman" panose="02020603050405020304" pitchFamily="18" charset="0"/>
                          <a:ea typeface="楷体" panose="02010609060101010101" pitchFamily="49" charset="-122"/>
                        </a:rPr>
                        <a:t>8</a:t>
                      </a:r>
                      <a:endParaRPr lang="zh-CN" sz="900" kern="100">
                        <a:effectLst/>
                        <a:latin typeface="Times New Roman" panose="02020603050405020304" pitchFamily="18" charset="0"/>
                        <a:ea typeface="楷体" panose="02010609060101010101" pitchFamily="49" charset="-122"/>
                      </a:endParaRPr>
                    </a:p>
                  </a:txBody>
                  <a:tcPr marL="51435" marR="51435" marT="0" marB="0" anchor="ctr"/>
                </a:tc>
                <a:tc>
                  <a:txBody>
                    <a:bodyPr/>
                    <a:lstStyle/>
                    <a:p>
                      <a:r>
                        <a:rPr lang="en-US" sz="900" kern="100">
                          <a:effectLst/>
                          <a:latin typeface="Times New Roman" panose="02020603050405020304" pitchFamily="18" charset="0"/>
                          <a:ea typeface="楷体" panose="02010609060101010101" pitchFamily="49" charset="-122"/>
                        </a:rPr>
                        <a:t>root</a:t>
                      </a:r>
                      <a:endParaRPr lang="zh-CN" sz="900" kern="100">
                        <a:effectLst/>
                        <a:latin typeface="Times New Roman" panose="02020603050405020304" pitchFamily="18" charset="0"/>
                        <a:ea typeface="楷体" panose="02010609060101010101" pitchFamily="49" charset="-122"/>
                      </a:endParaRPr>
                    </a:p>
                  </a:txBody>
                  <a:tcPr marL="51435" marR="51435" marT="0" marB="0" anchor="ctr"/>
                </a:tc>
                <a:tc>
                  <a:txBody>
                    <a:bodyPr/>
                    <a:lstStyle/>
                    <a:p>
                      <a:r>
                        <a:rPr lang="zh-CN" sz="900" kern="100">
                          <a:effectLst/>
                          <a:latin typeface="Times New Roman" panose="02020603050405020304" pitchFamily="18" charset="0"/>
                          <a:ea typeface="楷体" panose="02010609060101010101" pitchFamily="49" charset="-122"/>
                        </a:rPr>
                        <a:t>根节点</a:t>
                      </a:r>
                    </a:p>
                  </a:txBody>
                  <a:tcPr marL="51435" marR="51435" marT="0" marB="0" anchor="ctr"/>
                </a:tc>
                <a:extLst>
                  <a:ext uri="{0D108BD9-81ED-4DB2-BD59-A6C34878D82A}">
                    <a16:rowId xmlns:a16="http://schemas.microsoft.com/office/drawing/2014/main" val="1409745272"/>
                  </a:ext>
                </a:extLst>
              </a:tr>
              <a:tr h="274619">
                <a:tc>
                  <a:txBody>
                    <a:bodyPr/>
                    <a:lstStyle/>
                    <a:p>
                      <a:r>
                        <a:rPr lang="en-US" sz="900" kern="100">
                          <a:effectLst/>
                          <a:latin typeface="Times New Roman" panose="02020603050405020304" pitchFamily="18" charset="0"/>
                          <a:ea typeface="楷体" panose="02010609060101010101" pitchFamily="49" charset="-122"/>
                        </a:rPr>
                        <a:t>9</a:t>
                      </a:r>
                      <a:endParaRPr lang="zh-CN" sz="900" kern="100">
                        <a:effectLst/>
                        <a:latin typeface="Times New Roman" panose="02020603050405020304" pitchFamily="18" charset="0"/>
                        <a:ea typeface="楷体" panose="02010609060101010101" pitchFamily="49" charset="-122"/>
                      </a:endParaRPr>
                    </a:p>
                  </a:txBody>
                  <a:tcPr marL="51435" marR="51435" marT="0" marB="0" anchor="ctr"/>
                </a:tc>
                <a:tc>
                  <a:txBody>
                    <a:bodyPr/>
                    <a:lstStyle/>
                    <a:p>
                      <a:r>
                        <a:rPr lang="en-US" sz="900" kern="100">
                          <a:effectLst/>
                          <a:latin typeface="Times New Roman" panose="02020603050405020304" pitchFamily="18" charset="0"/>
                          <a:ea typeface="楷体" panose="02010609060101010101" pitchFamily="49" charset="-122"/>
                        </a:rPr>
                        <a:t>ccomp</a:t>
                      </a:r>
                      <a:endParaRPr lang="zh-CN" sz="900" kern="100">
                        <a:effectLst/>
                        <a:latin typeface="Times New Roman" panose="02020603050405020304" pitchFamily="18" charset="0"/>
                        <a:ea typeface="楷体" panose="02010609060101010101" pitchFamily="49" charset="-122"/>
                      </a:endParaRPr>
                    </a:p>
                  </a:txBody>
                  <a:tcPr marL="51435" marR="51435" marT="0" marB="0" anchor="ctr"/>
                </a:tc>
                <a:tc>
                  <a:txBody>
                    <a:bodyPr/>
                    <a:lstStyle/>
                    <a:p>
                      <a:r>
                        <a:rPr lang="zh-CN" sz="900" kern="100">
                          <a:effectLst/>
                          <a:latin typeface="Times New Roman" panose="02020603050405020304" pitchFamily="18" charset="0"/>
                          <a:ea typeface="楷体" panose="02010609060101010101" pitchFamily="49" charset="-122"/>
                        </a:rPr>
                        <a:t>从句补充</a:t>
                      </a:r>
                    </a:p>
                  </a:txBody>
                  <a:tcPr marL="51435" marR="51435" marT="0" marB="0" anchor="ctr"/>
                </a:tc>
                <a:extLst>
                  <a:ext uri="{0D108BD9-81ED-4DB2-BD59-A6C34878D82A}">
                    <a16:rowId xmlns:a16="http://schemas.microsoft.com/office/drawing/2014/main" val="13782011"/>
                  </a:ext>
                </a:extLst>
              </a:tr>
              <a:tr h="274619">
                <a:tc>
                  <a:txBody>
                    <a:bodyPr/>
                    <a:lstStyle/>
                    <a:p>
                      <a:r>
                        <a:rPr lang="en-US" sz="900" kern="100">
                          <a:effectLst/>
                          <a:latin typeface="Times New Roman" panose="02020603050405020304" pitchFamily="18" charset="0"/>
                          <a:ea typeface="楷体" panose="02010609060101010101" pitchFamily="49" charset="-122"/>
                        </a:rPr>
                        <a:t>10</a:t>
                      </a:r>
                      <a:endParaRPr lang="zh-CN" sz="900" kern="100">
                        <a:effectLst/>
                        <a:latin typeface="Times New Roman" panose="02020603050405020304" pitchFamily="18" charset="0"/>
                        <a:ea typeface="楷体" panose="02010609060101010101" pitchFamily="49" charset="-122"/>
                      </a:endParaRPr>
                    </a:p>
                  </a:txBody>
                  <a:tcPr marL="51435" marR="51435" marT="0" marB="0" anchor="ctr"/>
                </a:tc>
                <a:tc>
                  <a:txBody>
                    <a:bodyPr/>
                    <a:lstStyle/>
                    <a:p>
                      <a:r>
                        <a:rPr lang="en-US" sz="900" kern="100">
                          <a:effectLst/>
                          <a:latin typeface="Times New Roman" panose="02020603050405020304" pitchFamily="18" charset="0"/>
                          <a:ea typeface="楷体" panose="02010609060101010101" pitchFamily="49" charset="-122"/>
                        </a:rPr>
                        <a:t>nummod</a:t>
                      </a:r>
                      <a:endParaRPr lang="zh-CN" sz="900" kern="100">
                        <a:effectLst/>
                        <a:latin typeface="Times New Roman" panose="02020603050405020304" pitchFamily="18" charset="0"/>
                        <a:ea typeface="楷体" panose="02010609060101010101" pitchFamily="49" charset="-122"/>
                      </a:endParaRPr>
                    </a:p>
                  </a:txBody>
                  <a:tcPr marL="51435" marR="51435" marT="0" marB="0" anchor="ctr"/>
                </a:tc>
                <a:tc>
                  <a:txBody>
                    <a:bodyPr/>
                    <a:lstStyle/>
                    <a:p>
                      <a:r>
                        <a:rPr lang="zh-CN" sz="900" kern="100">
                          <a:effectLst/>
                          <a:latin typeface="Times New Roman" panose="02020603050405020304" pitchFamily="18" charset="0"/>
                          <a:ea typeface="楷体" panose="02010609060101010101" pitchFamily="49" charset="-122"/>
                        </a:rPr>
                        <a:t>数值修饰</a:t>
                      </a:r>
                    </a:p>
                  </a:txBody>
                  <a:tcPr marL="51435" marR="51435" marT="0" marB="0" anchor="ctr"/>
                </a:tc>
                <a:extLst>
                  <a:ext uri="{0D108BD9-81ED-4DB2-BD59-A6C34878D82A}">
                    <a16:rowId xmlns:a16="http://schemas.microsoft.com/office/drawing/2014/main" val="3616544209"/>
                  </a:ext>
                </a:extLst>
              </a:tr>
              <a:tr h="274619">
                <a:tc>
                  <a:txBody>
                    <a:bodyPr/>
                    <a:lstStyle/>
                    <a:p>
                      <a:r>
                        <a:rPr lang="en-US" sz="900" kern="100">
                          <a:effectLst/>
                          <a:latin typeface="Times New Roman" panose="02020603050405020304" pitchFamily="18" charset="0"/>
                          <a:ea typeface="楷体" panose="02010609060101010101" pitchFamily="49" charset="-122"/>
                        </a:rPr>
                        <a:t>11</a:t>
                      </a:r>
                      <a:endParaRPr lang="zh-CN" sz="900" kern="100">
                        <a:effectLst/>
                        <a:latin typeface="Times New Roman" panose="02020603050405020304" pitchFamily="18" charset="0"/>
                        <a:ea typeface="楷体" panose="02010609060101010101" pitchFamily="49" charset="-122"/>
                      </a:endParaRPr>
                    </a:p>
                  </a:txBody>
                  <a:tcPr marL="51435" marR="51435" marT="0" marB="0" anchor="ctr"/>
                </a:tc>
                <a:tc>
                  <a:txBody>
                    <a:bodyPr/>
                    <a:lstStyle/>
                    <a:p>
                      <a:r>
                        <a:rPr lang="en-US" sz="900" kern="100">
                          <a:effectLst/>
                          <a:latin typeface="Times New Roman" panose="02020603050405020304" pitchFamily="18" charset="0"/>
                          <a:ea typeface="楷体" panose="02010609060101010101" pitchFamily="49" charset="-122"/>
                        </a:rPr>
                        <a:t>prep</a:t>
                      </a:r>
                      <a:endParaRPr lang="zh-CN" sz="900" kern="100">
                        <a:effectLst/>
                        <a:latin typeface="Times New Roman" panose="02020603050405020304" pitchFamily="18" charset="0"/>
                        <a:ea typeface="楷体" panose="02010609060101010101" pitchFamily="49" charset="-122"/>
                      </a:endParaRPr>
                    </a:p>
                  </a:txBody>
                  <a:tcPr marL="51435" marR="51435" marT="0" marB="0" anchor="ctr"/>
                </a:tc>
                <a:tc>
                  <a:txBody>
                    <a:bodyPr/>
                    <a:lstStyle/>
                    <a:p>
                      <a:r>
                        <a:rPr lang="zh-CN" sz="900" kern="100">
                          <a:effectLst/>
                          <a:latin typeface="Times New Roman" panose="02020603050405020304" pitchFamily="18" charset="0"/>
                          <a:ea typeface="楷体" panose="02010609060101010101" pitchFamily="49" charset="-122"/>
                        </a:rPr>
                        <a:t>前置修饰</a:t>
                      </a:r>
                    </a:p>
                  </a:txBody>
                  <a:tcPr marL="51435" marR="51435" marT="0" marB="0" anchor="ctr"/>
                </a:tc>
                <a:extLst>
                  <a:ext uri="{0D108BD9-81ED-4DB2-BD59-A6C34878D82A}">
                    <a16:rowId xmlns:a16="http://schemas.microsoft.com/office/drawing/2014/main" val="3384244543"/>
                  </a:ext>
                </a:extLst>
              </a:tr>
            </a:tbl>
          </a:graphicData>
        </a:graphic>
      </p:graphicFrame>
      <p:sp>
        <p:nvSpPr>
          <p:cNvPr id="5" name="文本框 4">
            <a:extLst>
              <a:ext uri="{FF2B5EF4-FFF2-40B4-BE49-F238E27FC236}">
                <a16:creationId xmlns:a16="http://schemas.microsoft.com/office/drawing/2014/main" id="{7DBA9111-2161-9727-483E-11509075774C}"/>
              </a:ext>
            </a:extLst>
          </p:cNvPr>
          <p:cNvSpPr txBox="1"/>
          <p:nvPr/>
        </p:nvSpPr>
        <p:spPr>
          <a:xfrm>
            <a:off x="4104875" y="2128718"/>
            <a:ext cx="4592781" cy="230832"/>
          </a:xfrm>
          <a:prstGeom prst="rect">
            <a:avLst/>
          </a:prstGeom>
          <a:noFill/>
        </p:spPr>
        <p:txBody>
          <a:bodyPr wrap="square">
            <a:spAutoFit/>
          </a:bodyPr>
          <a:lstStyle/>
          <a:p>
            <a:r>
              <a:rPr lang="zh-CN" altLang="en-US" sz="900">
                <a:ea typeface="楷体" panose="02010609060101010101" pitchFamily="49" charset="-122"/>
              </a:rPr>
              <a:t>表</a:t>
            </a:r>
            <a:r>
              <a:rPr lang="en-US" altLang="zh-CN" sz="900">
                <a:ea typeface="楷体" panose="02010609060101010101" pitchFamily="49" charset="-122"/>
              </a:rPr>
              <a:t>4 </a:t>
            </a:r>
            <a:r>
              <a:rPr lang="zh-CN" altLang="en-US" sz="900">
                <a:ea typeface="楷体" panose="02010609060101010101" pitchFamily="49" charset="-122"/>
              </a:rPr>
              <a:t>不同时段典籍文本的高频依存句法结构类型</a:t>
            </a:r>
          </a:p>
        </p:txBody>
      </p:sp>
    </p:spTree>
    <p:extLst>
      <p:ext uri="{BB962C8B-B14F-4D97-AF65-F5344CB8AC3E}">
        <p14:creationId xmlns:p14="http://schemas.microsoft.com/office/powerpoint/2010/main" val="32418853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506521" y="1100256"/>
            <a:ext cx="3124573" cy="424732"/>
          </a:xfrm>
        </p:spPr>
        <p:txBody>
          <a:bodyPr/>
          <a:lstStyle/>
          <a:p>
            <a:r>
              <a:rPr lang="en-US" altLang="zh-CN"/>
              <a:t>5</a:t>
            </a:r>
            <a:r>
              <a:rPr lang="zh-CN" altLang="en-US"/>
              <a:t>、依存句法差异分析</a:t>
            </a:r>
            <a:endParaRPr lang="zh-CN" altLang="en-US" dirty="0"/>
          </a:p>
        </p:txBody>
      </p:sp>
      <p:sp>
        <p:nvSpPr>
          <p:cNvPr id="10" name="内容占位符 6">
            <a:extLst>
              <a:ext uri="{FF2B5EF4-FFF2-40B4-BE49-F238E27FC236}">
                <a16:creationId xmlns:a16="http://schemas.microsoft.com/office/drawing/2014/main" id="{65696380-E320-4C44-03E3-647C4049ED3C}"/>
              </a:ext>
            </a:extLst>
          </p:cNvPr>
          <p:cNvSpPr>
            <a:spLocks noGrp="1"/>
          </p:cNvSpPr>
          <p:nvPr>
            <p:ph idx="1"/>
          </p:nvPr>
        </p:nvSpPr>
        <p:spPr>
          <a:xfrm>
            <a:off x="446345" y="1742389"/>
            <a:ext cx="8085414" cy="3582953"/>
          </a:xfrm>
        </p:spPr>
        <p:txBody>
          <a:bodyPr>
            <a:normAutofit/>
          </a:bodyPr>
          <a:lstStyle/>
          <a:p>
            <a:pPr lvl="1">
              <a:lnSpc>
                <a:spcPct val="250000"/>
              </a:lnSpc>
              <a:buFont typeface="Wingdings" panose="05000000000000000000" pitchFamily="2" charset="2"/>
              <a:buChar char="l"/>
            </a:pPr>
            <a:r>
              <a:rPr lang="zh-CN" altLang="en-US" sz="1275"/>
              <a:t>从整体上看，在三个历史时期的典籍文本中，句法结构：</a:t>
            </a:r>
            <a:r>
              <a:rPr lang="zh-CN" altLang="en-US" sz="1275" b="1"/>
              <a:t>并列连词和主谓宾语结构</a:t>
            </a:r>
            <a:r>
              <a:rPr lang="zh-CN" altLang="en-US" sz="1275"/>
              <a:t>。</a:t>
            </a:r>
            <a:endParaRPr lang="en-US" altLang="zh-CN" sz="1275"/>
          </a:p>
          <a:p>
            <a:pPr lvl="1">
              <a:lnSpc>
                <a:spcPct val="250000"/>
              </a:lnSpc>
              <a:buFont typeface="Wingdings" panose="05000000000000000000" pitchFamily="2" charset="2"/>
              <a:buChar char="l"/>
            </a:pPr>
            <a:r>
              <a:rPr lang="zh-CN" altLang="en-US" sz="1275"/>
              <a:t>上古时期典籍：修饰语占比要高于连接词占比，而在中古和近古时期连接词的占比却高于修饰语</a:t>
            </a:r>
            <a:endParaRPr lang="en-US" altLang="zh-CN" sz="1275"/>
          </a:p>
          <a:p>
            <a:pPr lvl="1">
              <a:lnSpc>
                <a:spcPct val="250000"/>
              </a:lnSpc>
              <a:buFont typeface="Wingdings" panose="05000000000000000000" pitchFamily="2" charset="2"/>
              <a:buChar char="l"/>
            </a:pPr>
            <a:r>
              <a:rPr lang="zh-CN" altLang="en-US" sz="1275"/>
              <a:t>连接词在中古和近古文本中出现频率更高</a:t>
            </a:r>
            <a:endParaRPr lang="en-US" altLang="zh-CN" sz="1275"/>
          </a:p>
          <a:p>
            <a:pPr lvl="1">
              <a:lnSpc>
                <a:spcPct val="250000"/>
              </a:lnSpc>
              <a:buFont typeface="Wingdings" panose="05000000000000000000" pitchFamily="2" charset="2"/>
              <a:buChar char="l"/>
            </a:pPr>
            <a:r>
              <a:rPr lang="zh-CN" altLang="en-US" sz="1275"/>
              <a:t>此外，补语从句在上古时期典籍文本的占比为</a:t>
            </a:r>
            <a:r>
              <a:rPr lang="en-US" altLang="zh-CN" sz="1275"/>
              <a:t>3%</a:t>
            </a:r>
            <a:r>
              <a:rPr lang="zh-CN" altLang="en-US" sz="1275"/>
              <a:t>，而中古、近古时期中却只占比</a:t>
            </a:r>
            <a:r>
              <a:rPr lang="en-US" altLang="zh-CN" sz="1275"/>
              <a:t>1%</a:t>
            </a:r>
            <a:r>
              <a:rPr lang="zh-CN" altLang="en-US" sz="1275"/>
              <a:t>。</a:t>
            </a:r>
            <a:endParaRPr lang="en-US" altLang="zh-CN" sz="1275"/>
          </a:p>
          <a:p>
            <a:pPr lvl="1">
              <a:lnSpc>
                <a:spcPct val="160000"/>
              </a:lnSpc>
            </a:pPr>
            <a:r>
              <a:rPr lang="zh-CN" altLang="en-US" sz="1350"/>
              <a:t>上古时期的文学作品：注重对人物形象和事件细节的描写，需要运用大量的修饰语和从属从句</a:t>
            </a:r>
            <a:endParaRPr lang="en-US" altLang="zh-CN" sz="1350"/>
          </a:p>
          <a:p>
            <a:pPr lvl="1">
              <a:lnSpc>
                <a:spcPct val="160000"/>
              </a:lnSpc>
            </a:pPr>
            <a:r>
              <a:rPr lang="zh-CN" altLang="en-US" sz="1350"/>
              <a:t>在中古和近古时期作品：尤其是唐宋时期文学作品的风格以明朗简洁为主，更加注重自然写实和明确表达。</a:t>
            </a:r>
          </a:p>
        </p:txBody>
      </p:sp>
    </p:spTree>
    <p:extLst>
      <p:ext uri="{BB962C8B-B14F-4D97-AF65-F5344CB8AC3E}">
        <p14:creationId xmlns:p14="http://schemas.microsoft.com/office/powerpoint/2010/main" val="34249392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3728817" y="2746722"/>
            <a:ext cx="4754635" cy="498598"/>
          </a:xfrm>
        </p:spPr>
        <p:txBody>
          <a:bodyPr/>
          <a:lstStyle/>
          <a:p>
            <a:r>
              <a:rPr lang="zh-CN" altLang="en-US"/>
              <a:t>实验过程与分析</a:t>
            </a:r>
          </a:p>
        </p:txBody>
      </p:sp>
      <p:sp>
        <p:nvSpPr>
          <p:cNvPr id="3" name="内容占位符 3"/>
          <p:cNvSpPr txBox="1"/>
          <p:nvPr/>
        </p:nvSpPr>
        <p:spPr>
          <a:xfrm>
            <a:off x="4197132" y="3429001"/>
            <a:ext cx="4869680" cy="2260748"/>
          </a:xfrm>
          <a:prstGeom prst="rect">
            <a:avLst/>
          </a:prstGeom>
        </p:spPr>
        <p:txBody>
          <a:bodyPr vert="horz" lIns="68580" tIns="34290" rIns="68580" bIns="34290" rtlCol="0">
            <a:noAutofit/>
          </a:bodyPr>
          <a:lstStyle>
            <a:lvl1pPr marL="228600" indent="-228600" algn="l" defTabSz="914400" rtl="0" eaLnBrk="1" latinLnBrk="0" hangingPunct="1">
              <a:lnSpc>
                <a:spcPct val="120000"/>
              </a:lnSpc>
              <a:spcBef>
                <a:spcPts val="1000"/>
              </a:spcBef>
              <a:buFont typeface="Wingdings" panose="05000000000000000000" pitchFamily="2" charset="2"/>
              <a:buChar char="u"/>
              <a:defRPr sz="28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400" kern="1200">
                <a:solidFill>
                  <a:schemeClr val="tx2"/>
                </a:solidFill>
                <a:latin typeface="+mn-ea"/>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buFont typeface="Wingdings" panose="05000000000000000000" pitchFamily="2" charset="2"/>
              <a:buChar char="l"/>
            </a:pPr>
            <a:r>
              <a:rPr lang="zh-CN" altLang="en-US" sz="2100" b="1">
                <a:solidFill>
                  <a:schemeClr val="accent4"/>
                </a:solidFill>
                <a:latin typeface="Arial" panose="020B0604020202020204" pitchFamily="34" charset="0"/>
                <a:ea typeface="楷体" panose="02010609060101010101" pitchFamily="49" charset="-122"/>
                <a:cs typeface="+mn-ea"/>
              </a:rPr>
              <a:t>初步验证实验</a:t>
            </a:r>
            <a:endParaRPr lang="en-US" altLang="zh-CN" sz="2100" b="1">
              <a:solidFill>
                <a:schemeClr val="accent4"/>
              </a:solidFill>
              <a:latin typeface="Arial" panose="020B0604020202020204" pitchFamily="34" charset="0"/>
              <a:ea typeface="楷体" panose="02010609060101010101" pitchFamily="49" charset="-122"/>
              <a:cs typeface="+mn-ea"/>
            </a:endParaRPr>
          </a:p>
          <a:p>
            <a:pPr lvl="1">
              <a:buFont typeface="Wingdings" panose="05000000000000000000" pitchFamily="2" charset="2"/>
              <a:buChar char="l"/>
            </a:pPr>
            <a:r>
              <a:rPr lang="zh-CN" altLang="en-US" sz="2100" b="1">
                <a:solidFill>
                  <a:schemeClr val="accent4"/>
                </a:solidFill>
                <a:latin typeface="Arial" panose="020B0604020202020204" pitchFamily="34" charset="0"/>
                <a:ea typeface="楷体" panose="02010609060101010101" pitchFamily="49" charset="-122"/>
                <a:cs typeface="+mn-ea"/>
              </a:rPr>
              <a:t>数据扩展与增强</a:t>
            </a:r>
            <a:endParaRPr lang="en-US" altLang="zh-CN" sz="2100" b="1">
              <a:solidFill>
                <a:schemeClr val="accent4"/>
              </a:solidFill>
              <a:latin typeface="Arial" panose="020B0604020202020204" pitchFamily="34" charset="0"/>
              <a:ea typeface="楷体" panose="02010609060101010101" pitchFamily="49" charset="-122"/>
              <a:cs typeface="+mn-ea"/>
            </a:endParaRPr>
          </a:p>
          <a:p>
            <a:pPr lvl="1">
              <a:buFont typeface="Wingdings" panose="05000000000000000000" pitchFamily="2" charset="2"/>
              <a:buChar char="l"/>
            </a:pPr>
            <a:r>
              <a:rPr lang="zh-CN" altLang="en-US" sz="2100" b="1">
                <a:solidFill>
                  <a:schemeClr val="accent4"/>
                </a:solidFill>
                <a:latin typeface="Arial" panose="020B0604020202020204" pitchFamily="34" charset="0"/>
                <a:ea typeface="楷体" panose="02010609060101010101" pitchFamily="49" charset="-122"/>
                <a:cs typeface="+mn-ea"/>
              </a:rPr>
              <a:t>扩展语料验证实验</a:t>
            </a:r>
            <a:endParaRPr lang="zh-CN" altLang="en-US" sz="2100" b="1" dirty="0">
              <a:solidFill>
                <a:schemeClr val="accent4"/>
              </a:solidFill>
              <a:latin typeface="Arial" panose="020B0604020202020204" pitchFamily="34" charset="0"/>
              <a:ea typeface="楷体" panose="02010609060101010101" pitchFamily="49" charset="-122"/>
              <a:cs typeface="+mn-ea"/>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174011" y="1100256"/>
            <a:ext cx="2505814" cy="424732"/>
          </a:xfrm>
        </p:spPr>
        <p:txBody>
          <a:bodyPr/>
          <a:lstStyle/>
          <a:p>
            <a:r>
              <a:rPr lang="en-US" altLang="zh-CN"/>
              <a:t>1</a:t>
            </a:r>
            <a:r>
              <a:rPr lang="zh-CN" altLang="en-US"/>
              <a:t>、初步验证实验</a:t>
            </a:r>
            <a:endParaRPr lang="zh-CN" altLang="en-US" dirty="0"/>
          </a:p>
        </p:txBody>
      </p:sp>
      <p:sp>
        <p:nvSpPr>
          <p:cNvPr id="3" name="内容占位符 2">
            <a:extLst>
              <a:ext uri="{FF2B5EF4-FFF2-40B4-BE49-F238E27FC236}">
                <a16:creationId xmlns:a16="http://schemas.microsoft.com/office/drawing/2014/main" id="{1B89A3F9-0F8A-4C9F-CE95-BC0736663C88}"/>
              </a:ext>
            </a:extLst>
          </p:cNvPr>
          <p:cNvSpPr>
            <a:spLocks noGrp="1"/>
          </p:cNvSpPr>
          <p:nvPr>
            <p:ph idx="1"/>
          </p:nvPr>
        </p:nvSpPr>
        <p:spPr>
          <a:xfrm>
            <a:off x="559378" y="1513444"/>
            <a:ext cx="7886700" cy="867806"/>
          </a:xfrm>
        </p:spPr>
        <p:txBody>
          <a:bodyPr>
            <a:normAutofit/>
          </a:bodyPr>
          <a:lstStyle/>
          <a:p>
            <a:r>
              <a:rPr lang="zh-CN" altLang="en-US"/>
              <a:t>实验准备</a:t>
            </a:r>
            <a:endParaRPr lang="en-US" altLang="zh-CN"/>
          </a:p>
          <a:p>
            <a:pPr lvl="1"/>
            <a:r>
              <a:rPr lang="zh-CN" altLang="en-US" sz="1650"/>
              <a:t>古现平行语料</a:t>
            </a:r>
            <a:endParaRPr lang="en-US" altLang="zh-CN" sz="1650"/>
          </a:p>
          <a:p>
            <a:endParaRPr lang="zh-CN" altLang="en-US"/>
          </a:p>
        </p:txBody>
      </p:sp>
      <p:graphicFrame>
        <p:nvGraphicFramePr>
          <p:cNvPr id="5" name="表格 7">
            <a:extLst>
              <a:ext uri="{FF2B5EF4-FFF2-40B4-BE49-F238E27FC236}">
                <a16:creationId xmlns:a16="http://schemas.microsoft.com/office/drawing/2014/main" id="{CAC4242C-6FD5-5C73-62D6-34BBC737634F}"/>
              </a:ext>
            </a:extLst>
          </p:cNvPr>
          <p:cNvGraphicFramePr>
            <a:graphicFrameLocks noGrp="1"/>
          </p:cNvGraphicFramePr>
          <p:nvPr>
            <p:extLst>
              <p:ext uri="{D42A27DB-BD31-4B8C-83A1-F6EECF244321}">
                <p14:modId xmlns:p14="http://schemas.microsoft.com/office/powerpoint/2010/main" val="3568404094"/>
              </p:ext>
            </p:extLst>
          </p:nvPr>
        </p:nvGraphicFramePr>
        <p:xfrm>
          <a:off x="2041348" y="2540578"/>
          <a:ext cx="5017544" cy="2735482"/>
        </p:xfrm>
        <a:graphic>
          <a:graphicData uri="http://schemas.openxmlformats.org/drawingml/2006/table">
            <a:tbl>
              <a:tblPr firstRow="1" bandRow="1">
                <a:tableStyleId>{5C22544A-7EE6-4342-B048-85BDC9FD1C3A}</a:tableStyleId>
              </a:tblPr>
              <a:tblGrid>
                <a:gridCol w="496618">
                  <a:extLst>
                    <a:ext uri="{9D8B030D-6E8A-4147-A177-3AD203B41FA5}">
                      <a16:colId xmlns:a16="http://schemas.microsoft.com/office/drawing/2014/main" val="3827641970"/>
                    </a:ext>
                  </a:extLst>
                </a:gridCol>
                <a:gridCol w="4520926">
                  <a:extLst>
                    <a:ext uri="{9D8B030D-6E8A-4147-A177-3AD203B41FA5}">
                      <a16:colId xmlns:a16="http://schemas.microsoft.com/office/drawing/2014/main" val="3366319266"/>
                    </a:ext>
                  </a:extLst>
                </a:gridCol>
              </a:tblGrid>
              <a:tr h="472632">
                <a:tc>
                  <a:txBody>
                    <a:bodyPr/>
                    <a:lstStyle/>
                    <a:p>
                      <a:r>
                        <a:rPr lang="zh-CN" sz="900" kern="100">
                          <a:effectLst/>
                          <a:latin typeface="Times New Roman" panose="02020603050405020304" pitchFamily="18" charset="0"/>
                          <a:ea typeface="楷体" panose="02010609060101010101" pitchFamily="49" charset="-122"/>
                        </a:rPr>
                        <a:t>序号</a:t>
                      </a:r>
                    </a:p>
                  </a:txBody>
                  <a:tcPr marL="51435" marR="51435" marT="0" marB="0" anchor="ctr"/>
                </a:tc>
                <a:tc>
                  <a:txBody>
                    <a:bodyPr/>
                    <a:lstStyle/>
                    <a:p>
                      <a:r>
                        <a:rPr lang="zh-CN" sz="900" kern="100">
                          <a:effectLst/>
                          <a:latin typeface="Times New Roman" panose="02020603050405020304" pitchFamily="18" charset="0"/>
                          <a:ea typeface="楷体" panose="02010609060101010101" pitchFamily="49" charset="-122"/>
                        </a:rPr>
                        <a:t>古现平行语料</a:t>
                      </a:r>
                    </a:p>
                  </a:txBody>
                  <a:tcPr marL="51435" marR="51435" marT="0" marB="0" anchor="ctr"/>
                </a:tc>
                <a:extLst>
                  <a:ext uri="{0D108BD9-81ED-4DB2-BD59-A6C34878D82A}">
                    <a16:rowId xmlns:a16="http://schemas.microsoft.com/office/drawing/2014/main" val="3275978990"/>
                  </a:ext>
                </a:extLst>
              </a:tr>
              <a:tr h="452570">
                <a:tc>
                  <a:txBody>
                    <a:bodyPr/>
                    <a:lstStyle/>
                    <a:p>
                      <a:r>
                        <a:rPr lang="zh-CN" sz="900" kern="100">
                          <a:effectLst/>
                          <a:latin typeface="Times New Roman" panose="02020603050405020304" pitchFamily="18" charset="0"/>
                          <a:ea typeface="楷体" panose="02010609060101010101" pitchFamily="49" charset="-122"/>
                        </a:rPr>
                        <a:t>样例</a:t>
                      </a:r>
                      <a:r>
                        <a:rPr lang="en-US" sz="900" kern="100">
                          <a:effectLst/>
                          <a:latin typeface="Times New Roman" panose="02020603050405020304" pitchFamily="18" charset="0"/>
                          <a:ea typeface="楷体" panose="02010609060101010101" pitchFamily="49" charset="-122"/>
                        </a:rPr>
                        <a:t>1</a:t>
                      </a:r>
                      <a:endParaRPr lang="zh-CN" sz="900" kern="100">
                        <a:effectLst/>
                        <a:latin typeface="Times New Roman" panose="02020603050405020304" pitchFamily="18" charset="0"/>
                        <a:ea typeface="楷体" panose="02010609060101010101" pitchFamily="49" charset="-122"/>
                      </a:endParaRPr>
                    </a:p>
                  </a:txBody>
                  <a:tcPr marL="51435" marR="51435" marT="0" marB="0" anchor="ctr"/>
                </a:tc>
                <a:tc>
                  <a:txBody>
                    <a:bodyPr/>
                    <a:lstStyle/>
                    <a:p>
                      <a:r>
                        <a:rPr lang="en-US" sz="900" kern="100">
                          <a:effectLst/>
                          <a:latin typeface="Times New Roman" panose="02020603050405020304" pitchFamily="18" charset="0"/>
                          <a:ea typeface="楷体" panose="02010609060101010101" pitchFamily="49" charset="-122"/>
                        </a:rPr>
                        <a:t>{"acn": "</a:t>
                      </a:r>
                      <a:r>
                        <a:rPr lang="zh-CN" sz="900" kern="100">
                          <a:effectLst/>
                          <a:latin typeface="Times New Roman" panose="02020603050405020304" pitchFamily="18" charset="0"/>
                          <a:ea typeface="楷体" panose="02010609060101010101" pitchFamily="49" charset="-122"/>
                        </a:rPr>
                        <a:t>累遷尚書二千石郎中。</a:t>
                      </a:r>
                      <a:r>
                        <a:rPr lang="en-US" sz="900" kern="100">
                          <a:effectLst/>
                          <a:latin typeface="Times New Roman" panose="02020603050405020304" pitchFamily="18" charset="0"/>
                          <a:ea typeface="楷体" panose="02010609060101010101" pitchFamily="49" charset="-122"/>
                        </a:rPr>
                        <a:t>", "mcn": "</a:t>
                      </a:r>
                      <a:r>
                        <a:rPr lang="zh-CN" sz="900" kern="100">
                          <a:effectLst/>
                          <a:latin typeface="Times New Roman" panose="02020603050405020304" pitchFamily="18" charset="0"/>
                          <a:ea typeface="楷体" panose="02010609060101010101" pitchFamily="49" charset="-122"/>
                        </a:rPr>
                        <a:t>屢經升遷爲尚書二千石郎中。</a:t>
                      </a:r>
                      <a:r>
                        <a:rPr lang="en-US" sz="900" kern="100">
                          <a:effectLst/>
                          <a:latin typeface="Times New Roman" panose="02020603050405020304" pitchFamily="18" charset="0"/>
                          <a:ea typeface="楷体" panose="02010609060101010101" pitchFamily="49" charset="-122"/>
                        </a:rPr>
                        <a:t>"}</a:t>
                      </a:r>
                      <a:endParaRPr lang="zh-CN" sz="900" kern="100">
                        <a:effectLst/>
                        <a:latin typeface="Times New Roman" panose="02020603050405020304" pitchFamily="18" charset="0"/>
                        <a:ea typeface="楷体" panose="02010609060101010101" pitchFamily="49" charset="-122"/>
                      </a:endParaRPr>
                    </a:p>
                  </a:txBody>
                  <a:tcPr marL="51435" marR="51435" marT="0" marB="0" anchor="ctr"/>
                </a:tc>
                <a:extLst>
                  <a:ext uri="{0D108BD9-81ED-4DB2-BD59-A6C34878D82A}">
                    <a16:rowId xmlns:a16="http://schemas.microsoft.com/office/drawing/2014/main" val="543847651"/>
                  </a:ext>
                </a:extLst>
              </a:tr>
              <a:tr h="452570">
                <a:tc>
                  <a:txBody>
                    <a:bodyPr/>
                    <a:lstStyle/>
                    <a:p>
                      <a:r>
                        <a:rPr lang="zh-CN" sz="900" kern="100">
                          <a:effectLst/>
                          <a:latin typeface="Times New Roman" panose="02020603050405020304" pitchFamily="18" charset="0"/>
                          <a:ea typeface="楷体" panose="02010609060101010101" pitchFamily="49" charset="-122"/>
                        </a:rPr>
                        <a:t>样例</a:t>
                      </a:r>
                      <a:r>
                        <a:rPr lang="en-US" sz="900" kern="100">
                          <a:effectLst/>
                          <a:latin typeface="Times New Roman" panose="02020603050405020304" pitchFamily="18" charset="0"/>
                          <a:ea typeface="楷体" panose="02010609060101010101" pitchFamily="49" charset="-122"/>
                        </a:rPr>
                        <a:t>2</a:t>
                      </a:r>
                      <a:endParaRPr lang="zh-CN" sz="900" kern="100">
                        <a:effectLst/>
                        <a:latin typeface="Times New Roman" panose="02020603050405020304" pitchFamily="18" charset="0"/>
                        <a:ea typeface="楷体" panose="02010609060101010101" pitchFamily="49" charset="-122"/>
                      </a:endParaRPr>
                    </a:p>
                  </a:txBody>
                  <a:tcPr marL="51435" marR="51435" marT="0" marB="0" anchor="ctr"/>
                </a:tc>
                <a:tc>
                  <a:txBody>
                    <a:bodyPr/>
                    <a:lstStyle/>
                    <a:p>
                      <a:r>
                        <a:rPr lang="en-US" sz="900" kern="100">
                          <a:solidFill>
                            <a:srgbClr val="24292E"/>
                          </a:solidFill>
                          <a:effectLst/>
                          <a:latin typeface="Times New Roman" panose="02020603050405020304" pitchFamily="18" charset="0"/>
                          <a:ea typeface="楷体" panose="02010609060101010101" pitchFamily="49" charset="-122"/>
                          <a:cs typeface="Consolas" panose="020B0609020204030204" pitchFamily="49" charset="0"/>
                        </a:rPr>
                        <a:t>{"</a:t>
                      </a:r>
                      <a:r>
                        <a:rPr lang="en-US" sz="900" kern="100">
                          <a:effectLst/>
                          <a:latin typeface="Times New Roman" panose="02020603050405020304" pitchFamily="18" charset="0"/>
                          <a:ea typeface="楷体" panose="02010609060101010101" pitchFamily="49" charset="-122"/>
                        </a:rPr>
                        <a:t> </a:t>
                      </a:r>
                      <a:r>
                        <a:rPr lang="en-US" sz="900" kern="100">
                          <a:solidFill>
                            <a:srgbClr val="24292E"/>
                          </a:solidFill>
                          <a:effectLst/>
                          <a:latin typeface="Times New Roman" panose="02020603050405020304" pitchFamily="18" charset="0"/>
                          <a:ea typeface="楷体" panose="02010609060101010101" pitchFamily="49" charset="-122"/>
                          <a:cs typeface="Consolas" panose="020B0609020204030204" pitchFamily="49" charset="0"/>
                        </a:rPr>
                        <a:t>acn ": "</a:t>
                      </a:r>
                      <a:r>
                        <a:rPr lang="zh-CN" sz="900" kern="100">
                          <a:solidFill>
                            <a:srgbClr val="24292E"/>
                          </a:solidFill>
                          <a:effectLst/>
                          <a:latin typeface="Times New Roman" panose="02020603050405020304" pitchFamily="18" charset="0"/>
                          <a:ea typeface="楷体" panose="02010609060101010101" pitchFamily="49" charset="-122"/>
                        </a:rPr>
                        <a:t>拜中郎將，封都亭侯。</a:t>
                      </a:r>
                      <a:r>
                        <a:rPr lang="en-US" sz="900" kern="100">
                          <a:solidFill>
                            <a:srgbClr val="24292E"/>
                          </a:solidFill>
                          <a:effectLst/>
                          <a:latin typeface="Times New Roman" panose="02020603050405020304" pitchFamily="18" charset="0"/>
                          <a:ea typeface="楷体" panose="02010609060101010101" pitchFamily="49" charset="-122"/>
                          <a:cs typeface="Consolas" panose="020B0609020204030204" pitchFamily="49" charset="0"/>
                        </a:rPr>
                        <a:t>", "</a:t>
                      </a:r>
                      <a:r>
                        <a:rPr lang="en-US" sz="900" kern="100">
                          <a:effectLst/>
                          <a:latin typeface="Times New Roman" panose="02020603050405020304" pitchFamily="18" charset="0"/>
                          <a:ea typeface="楷体" panose="02010609060101010101" pitchFamily="49" charset="-122"/>
                        </a:rPr>
                        <a:t> </a:t>
                      </a:r>
                      <a:r>
                        <a:rPr lang="en-US" sz="900" kern="100">
                          <a:solidFill>
                            <a:srgbClr val="24292E"/>
                          </a:solidFill>
                          <a:effectLst/>
                          <a:latin typeface="Times New Roman" panose="02020603050405020304" pitchFamily="18" charset="0"/>
                          <a:ea typeface="楷体" panose="02010609060101010101" pitchFamily="49" charset="-122"/>
                          <a:cs typeface="Consolas" panose="020B0609020204030204" pitchFamily="49" charset="0"/>
                        </a:rPr>
                        <a:t>mcn ": "</a:t>
                      </a:r>
                      <a:r>
                        <a:rPr lang="zh-CN" sz="900" kern="100">
                          <a:solidFill>
                            <a:srgbClr val="24292E"/>
                          </a:solidFill>
                          <a:effectLst/>
                          <a:latin typeface="Times New Roman" panose="02020603050405020304" pitchFamily="18" charset="0"/>
                          <a:ea typeface="楷体" panose="02010609060101010101" pitchFamily="49" charset="-122"/>
                        </a:rPr>
                        <a:t>授任中郎將，封爲都亭侯。</a:t>
                      </a:r>
                      <a:r>
                        <a:rPr lang="en-US" sz="900" kern="100">
                          <a:solidFill>
                            <a:srgbClr val="24292E"/>
                          </a:solidFill>
                          <a:effectLst/>
                          <a:latin typeface="Times New Roman" panose="02020603050405020304" pitchFamily="18" charset="0"/>
                          <a:ea typeface="楷体" panose="02010609060101010101" pitchFamily="49" charset="-122"/>
                          <a:cs typeface="Consolas" panose="020B0609020204030204" pitchFamily="49" charset="0"/>
                        </a:rPr>
                        <a:t>"}</a:t>
                      </a:r>
                      <a:endParaRPr lang="zh-CN" sz="900" kern="100">
                        <a:effectLst/>
                        <a:latin typeface="Times New Roman" panose="02020603050405020304" pitchFamily="18" charset="0"/>
                        <a:ea typeface="楷体" panose="02010609060101010101" pitchFamily="49" charset="-122"/>
                      </a:endParaRPr>
                    </a:p>
                  </a:txBody>
                  <a:tcPr marL="51435" marR="51435" marT="0" marB="0" anchor="ctr"/>
                </a:tc>
                <a:extLst>
                  <a:ext uri="{0D108BD9-81ED-4DB2-BD59-A6C34878D82A}">
                    <a16:rowId xmlns:a16="http://schemas.microsoft.com/office/drawing/2014/main" val="2242235622"/>
                  </a:ext>
                </a:extLst>
              </a:tr>
              <a:tr h="452570">
                <a:tc>
                  <a:txBody>
                    <a:bodyPr/>
                    <a:lstStyle/>
                    <a:p>
                      <a:r>
                        <a:rPr lang="zh-CN" sz="900" kern="100">
                          <a:effectLst/>
                          <a:latin typeface="Times New Roman" panose="02020603050405020304" pitchFamily="18" charset="0"/>
                          <a:ea typeface="楷体" panose="02010609060101010101" pitchFamily="49" charset="-122"/>
                        </a:rPr>
                        <a:t>样例</a:t>
                      </a:r>
                      <a:r>
                        <a:rPr lang="en-US" sz="900" kern="100">
                          <a:effectLst/>
                          <a:latin typeface="Times New Roman" panose="02020603050405020304" pitchFamily="18" charset="0"/>
                          <a:ea typeface="楷体" panose="02010609060101010101" pitchFamily="49" charset="-122"/>
                        </a:rPr>
                        <a:t>3</a:t>
                      </a:r>
                      <a:endParaRPr lang="zh-CN" sz="900" kern="100">
                        <a:effectLst/>
                        <a:latin typeface="Times New Roman" panose="02020603050405020304" pitchFamily="18" charset="0"/>
                        <a:ea typeface="楷体" panose="02010609060101010101" pitchFamily="49" charset="-122"/>
                      </a:endParaRPr>
                    </a:p>
                  </a:txBody>
                  <a:tcPr marL="51435" marR="51435" marT="0" marB="0" anchor="ctr"/>
                </a:tc>
                <a:tc>
                  <a:txBody>
                    <a:bodyPr/>
                    <a:lstStyle/>
                    <a:p>
                      <a:r>
                        <a:rPr lang="en-US" sz="900" kern="100">
                          <a:effectLst/>
                          <a:latin typeface="Times New Roman" panose="02020603050405020304" pitchFamily="18" charset="0"/>
                          <a:ea typeface="楷体" panose="02010609060101010101" pitchFamily="49" charset="-122"/>
                        </a:rPr>
                        <a:t>{"abst": "</a:t>
                      </a:r>
                      <a:r>
                        <a:rPr lang="zh-CN" sz="900" kern="100">
                          <a:effectLst/>
                          <a:latin typeface="Times New Roman" panose="02020603050405020304" pitchFamily="18" charset="0"/>
                          <a:ea typeface="楷体" panose="02010609060101010101" pitchFamily="49" charset="-122"/>
                        </a:rPr>
                        <a:t>賈繼春，新鄉人。</a:t>
                      </a:r>
                      <a:r>
                        <a:rPr lang="en-US" sz="900" kern="100">
                          <a:effectLst/>
                          <a:latin typeface="Times New Roman" panose="02020603050405020304" pitchFamily="18" charset="0"/>
                          <a:ea typeface="楷体" panose="02010609060101010101" pitchFamily="49" charset="-122"/>
                        </a:rPr>
                        <a:t>", " mcn ": "</a:t>
                      </a:r>
                      <a:r>
                        <a:rPr lang="zh-CN" sz="900" kern="100">
                          <a:effectLst/>
                          <a:latin typeface="Times New Roman" panose="02020603050405020304" pitchFamily="18" charset="0"/>
                          <a:ea typeface="楷体" panose="02010609060101010101" pitchFamily="49" charset="-122"/>
                        </a:rPr>
                        <a:t>賈繼春是新鄉人。</a:t>
                      </a:r>
                      <a:r>
                        <a:rPr lang="en-US" sz="900" kern="100">
                          <a:effectLst/>
                          <a:latin typeface="Times New Roman" panose="02020603050405020304" pitchFamily="18" charset="0"/>
                          <a:ea typeface="楷体" panose="02010609060101010101" pitchFamily="49" charset="-122"/>
                        </a:rPr>
                        <a:t>"}</a:t>
                      </a:r>
                      <a:endParaRPr lang="zh-CN" sz="900" kern="100">
                        <a:effectLst/>
                        <a:latin typeface="Times New Roman" panose="02020603050405020304" pitchFamily="18" charset="0"/>
                        <a:ea typeface="楷体" panose="02010609060101010101" pitchFamily="49" charset="-122"/>
                      </a:endParaRPr>
                    </a:p>
                  </a:txBody>
                  <a:tcPr marL="51435" marR="51435" marT="0" marB="0" anchor="ctr"/>
                </a:tc>
                <a:extLst>
                  <a:ext uri="{0D108BD9-81ED-4DB2-BD59-A6C34878D82A}">
                    <a16:rowId xmlns:a16="http://schemas.microsoft.com/office/drawing/2014/main" val="3052990219"/>
                  </a:ext>
                </a:extLst>
              </a:tr>
              <a:tr h="452570">
                <a:tc>
                  <a:txBody>
                    <a:bodyPr/>
                    <a:lstStyle/>
                    <a:p>
                      <a:r>
                        <a:rPr lang="zh-CN" sz="900" kern="100">
                          <a:effectLst/>
                          <a:latin typeface="Times New Roman" panose="02020603050405020304" pitchFamily="18" charset="0"/>
                          <a:ea typeface="楷体" panose="02010609060101010101" pitchFamily="49" charset="-122"/>
                        </a:rPr>
                        <a:t>样例</a:t>
                      </a:r>
                      <a:r>
                        <a:rPr lang="en-US" sz="900" kern="100">
                          <a:effectLst/>
                          <a:latin typeface="Times New Roman" panose="02020603050405020304" pitchFamily="18" charset="0"/>
                          <a:ea typeface="楷体" panose="02010609060101010101" pitchFamily="49" charset="-122"/>
                        </a:rPr>
                        <a:t>4</a:t>
                      </a:r>
                      <a:endParaRPr lang="zh-CN" sz="900" kern="100">
                        <a:effectLst/>
                        <a:latin typeface="Times New Roman" panose="02020603050405020304" pitchFamily="18" charset="0"/>
                        <a:ea typeface="楷体" panose="02010609060101010101" pitchFamily="49" charset="-122"/>
                      </a:endParaRPr>
                    </a:p>
                  </a:txBody>
                  <a:tcPr marL="51435" marR="51435" marT="0" marB="0" anchor="ctr"/>
                </a:tc>
                <a:tc>
                  <a:txBody>
                    <a:bodyPr/>
                    <a:lstStyle/>
                    <a:p>
                      <a:r>
                        <a:rPr lang="en-US" sz="900" kern="100">
                          <a:effectLst/>
                          <a:latin typeface="Times New Roman" panose="02020603050405020304" pitchFamily="18" charset="0"/>
                          <a:ea typeface="楷体" panose="02010609060101010101" pitchFamily="49" charset="-122"/>
                        </a:rPr>
                        <a:t>{" acn ": "</a:t>
                      </a:r>
                      <a:r>
                        <a:rPr lang="zh-CN" sz="900" kern="100">
                          <a:effectLst/>
                          <a:latin typeface="Times New Roman" panose="02020603050405020304" pitchFamily="18" charset="0"/>
                          <a:ea typeface="楷体" panose="02010609060101010101" pitchFamily="49" charset="-122"/>
                        </a:rPr>
                        <a:t>統縣三，户四千三百。</a:t>
                      </a:r>
                      <a:r>
                        <a:rPr lang="en-US" sz="900" kern="100">
                          <a:effectLst/>
                          <a:latin typeface="Times New Roman" panose="02020603050405020304" pitchFamily="18" charset="0"/>
                          <a:ea typeface="楷体" panose="02010609060101010101" pitchFamily="49" charset="-122"/>
                        </a:rPr>
                        <a:t>", " mcn ": "</a:t>
                      </a:r>
                      <a:r>
                        <a:rPr lang="zh-CN" sz="900" kern="100">
                          <a:effectLst/>
                          <a:latin typeface="Times New Roman" panose="02020603050405020304" pitchFamily="18" charset="0"/>
                          <a:ea typeface="楷体" panose="02010609060101010101" pitchFamily="49" charset="-122"/>
                        </a:rPr>
                        <a:t>統管三縣，四千三百户。</a:t>
                      </a:r>
                      <a:r>
                        <a:rPr lang="en-US" sz="900" kern="100">
                          <a:effectLst/>
                          <a:latin typeface="Times New Roman" panose="02020603050405020304" pitchFamily="18" charset="0"/>
                          <a:ea typeface="楷体" panose="02010609060101010101" pitchFamily="49" charset="-122"/>
                        </a:rPr>
                        <a:t>"}</a:t>
                      </a:r>
                      <a:endParaRPr lang="zh-CN" sz="900" kern="100">
                        <a:effectLst/>
                        <a:latin typeface="Times New Roman" panose="02020603050405020304" pitchFamily="18" charset="0"/>
                        <a:ea typeface="楷体" panose="02010609060101010101" pitchFamily="49" charset="-122"/>
                      </a:endParaRPr>
                    </a:p>
                  </a:txBody>
                  <a:tcPr marL="51435" marR="51435" marT="0" marB="0" anchor="ctr"/>
                </a:tc>
                <a:extLst>
                  <a:ext uri="{0D108BD9-81ED-4DB2-BD59-A6C34878D82A}">
                    <a16:rowId xmlns:a16="http://schemas.microsoft.com/office/drawing/2014/main" val="2525075298"/>
                  </a:ext>
                </a:extLst>
              </a:tr>
              <a:tr h="452570">
                <a:tc>
                  <a:txBody>
                    <a:bodyPr/>
                    <a:lstStyle/>
                    <a:p>
                      <a:r>
                        <a:rPr lang="zh-CN" sz="900" kern="100">
                          <a:effectLst/>
                          <a:latin typeface="Times New Roman" panose="02020603050405020304" pitchFamily="18" charset="0"/>
                          <a:ea typeface="楷体" panose="02010609060101010101" pitchFamily="49" charset="-122"/>
                        </a:rPr>
                        <a:t>样例</a:t>
                      </a:r>
                      <a:r>
                        <a:rPr lang="en-US" sz="900" kern="100">
                          <a:effectLst/>
                          <a:latin typeface="Times New Roman" panose="02020603050405020304" pitchFamily="18" charset="0"/>
                          <a:ea typeface="楷体" panose="02010609060101010101" pitchFamily="49" charset="-122"/>
                        </a:rPr>
                        <a:t>5</a:t>
                      </a:r>
                      <a:endParaRPr lang="zh-CN" sz="900" kern="100">
                        <a:effectLst/>
                        <a:latin typeface="Times New Roman" panose="02020603050405020304" pitchFamily="18" charset="0"/>
                        <a:ea typeface="楷体" panose="02010609060101010101" pitchFamily="49" charset="-122"/>
                      </a:endParaRPr>
                    </a:p>
                  </a:txBody>
                  <a:tcPr marL="51435" marR="51435" marT="0" marB="0" anchor="ctr"/>
                </a:tc>
                <a:tc>
                  <a:txBody>
                    <a:bodyPr/>
                    <a:lstStyle/>
                    <a:p>
                      <a:r>
                        <a:rPr lang="en-US" sz="900" kern="100">
                          <a:effectLst/>
                          <a:latin typeface="Times New Roman" panose="02020603050405020304" pitchFamily="18" charset="0"/>
                          <a:ea typeface="楷体" panose="02010609060101010101" pitchFamily="49" charset="-122"/>
                        </a:rPr>
                        <a:t>{" acn ": "</a:t>
                      </a:r>
                      <a:r>
                        <a:rPr lang="zh-CN" sz="900" kern="100">
                          <a:effectLst/>
                          <a:latin typeface="Times New Roman" panose="02020603050405020304" pitchFamily="18" charset="0"/>
                          <a:ea typeface="楷体" panose="02010609060101010101" pitchFamily="49" charset="-122"/>
                        </a:rPr>
                        <a:t>永淳二年析建昌復置。</a:t>
                      </a:r>
                      <a:r>
                        <a:rPr lang="en-US" sz="900" kern="100">
                          <a:effectLst/>
                          <a:latin typeface="Times New Roman" panose="02020603050405020304" pitchFamily="18" charset="0"/>
                          <a:ea typeface="楷体" panose="02010609060101010101" pitchFamily="49" charset="-122"/>
                        </a:rPr>
                        <a:t>", " mcn ": "</a:t>
                      </a:r>
                      <a:r>
                        <a:rPr lang="zh-CN" sz="900" kern="100">
                          <a:effectLst/>
                          <a:latin typeface="Times New Roman" panose="02020603050405020304" pitchFamily="18" charset="0"/>
                          <a:ea typeface="楷体" panose="02010609060101010101" pitchFamily="49" charset="-122"/>
                        </a:rPr>
                        <a:t>永淳二年分割建昌縣重設。</a:t>
                      </a:r>
                      <a:r>
                        <a:rPr lang="en-US" sz="900" kern="100">
                          <a:effectLst/>
                          <a:latin typeface="Times New Roman" panose="02020603050405020304" pitchFamily="18" charset="0"/>
                          <a:ea typeface="楷体" panose="02010609060101010101" pitchFamily="49" charset="-122"/>
                        </a:rPr>
                        <a:t>"}</a:t>
                      </a:r>
                      <a:endParaRPr lang="zh-CN" sz="900" kern="100">
                        <a:effectLst/>
                        <a:latin typeface="Times New Roman" panose="02020603050405020304" pitchFamily="18" charset="0"/>
                        <a:ea typeface="楷体" panose="02010609060101010101" pitchFamily="49" charset="-122"/>
                      </a:endParaRPr>
                    </a:p>
                  </a:txBody>
                  <a:tcPr marL="51435" marR="51435" marT="0" marB="0" anchor="ctr"/>
                </a:tc>
                <a:extLst>
                  <a:ext uri="{0D108BD9-81ED-4DB2-BD59-A6C34878D82A}">
                    <a16:rowId xmlns:a16="http://schemas.microsoft.com/office/drawing/2014/main" val="202643306"/>
                  </a:ext>
                </a:extLst>
              </a:tr>
            </a:tbl>
          </a:graphicData>
        </a:graphic>
      </p:graphicFrame>
      <p:sp>
        <p:nvSpPr>
          <p:cNvPr id="4" name="文本框 3">
            <a:extLst>
              <a:ext uri="{FF2B5EF4-FFF2-40B4-BE49-F238E27FC236}">
                <a16:creationId xmlns:a16="http://schemas.microsoft.com/office/drawing/2014/main" id="{1A8238EC-0DF6-E4B7-DA8E-283093BCEC07}"/>
              </a:ext>
            </a:extLst>
          </p:cNvPr>
          <p:cNvSpPr txBox="1"/>
          <p:nvPr/>
        </p:nvSpPr>
        <p:spPr>
          <a:xfrm>
            <a:off x="2085110" y="2278969"/>
            <a:ext cx="4592781" cy="262251"/>
          </a:xfrm>
          <a:prstGeom prst="rect">
            <a:avLst/>
          </a:prstGeom>
          <a:noFill/>
        </p:spPr>
        <p:txBody>
          <a:bodyPr wrap="square">
            <a:spAutoFit/>
          </a:bodyPr>
          <a:lstStyle/>
          <a:p>
            <a:pPr algn="ctr">
              <a:lnSpc>
                <a:spcPts val="1500"/>
              </a:lnSpc>
            </a:pPr>
            <a:r>
              <a:rPr lang="zh-CN" altLang="zh-CN" sz="900" kern="100">
                <a:latin typeface="Times New Roman" panose="02020603050405020304" pitchFamily="18" charset="0"/>
                <a:ea typeface="楷体" panose="02010609060101010101" pitchFamily="49" charset="-122"/>
              </a:rPr>
              <a:t>表</a:t>
            </a:r>
            <a:r>
              <a:rPr lang="en-US" altLang="zh-CN" sz="900" kern="100">
                <a:latin typeface="Times New Roman" panose="02020603050405020304" pitchFamily="18" charset="0"/>
                <a:ea typeface="楷体" panose="02010609060101010101" pitchFamily="49" charset="-122"/>
              </a:rPr>
              <a:t>5 </a:t>
            </a:r>
            <a:r>
              <a:rPr lang="zh-CN" altLang="zh-CN" sz="900" kern="100">
                <a:latin typeface="Times New Roman" panose="02020603050405020304" pitchFamily="18" charset="0"/>
                <a:ea typeface="楷体" panose="02010609060101010101" pitchFamily="49" charset="-122"/>
              </a:rPr>
              <a:t>古现对齐语料样例</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174011" y="1100256"/>
            <a:ext cx="2505814" cy="424732"/>
          </a:xfrm>
        </p:spPr>
        <p:txBody>
          <a:bodyPr/>
          <a:lstStyle/>
          <a:p>
            <a:r>
              <a:rPr lang="en-US" altLang="zh-CN"/>
              <a:t>1</a:t>
            </a:r>
            <a:r>
              <a:rPr lang="zh-CN" altLang="en-US"/>
              <a:t>、初步验证实验</a:t>
            </a:r>
            <a:endParaRPr lang="zh-CN" altLang="en-US" dirty="0"/>
          </a:p>
        </p:txBody>
      </p:sp>
      <p:sp>
        <p:nvSpPr>
          <p:cNvPr id="3" name="内容占位符 2">
            <a:extLst>
              <a:ext uri="{FF2B5EF4-FFF2-40B4-BE49-F238E27FC236}">
                <a16:creationId xmlns:a16="http://schemas.microsoft.com/office/drawing/2014/main" id="{1B89A3F9-0F8A-4C9F-CE95-BC0736663C88}"/>
              </a:ext>
            </a:extLst>
          </p:cNvPr>
          <p:cNvSpPr>
            <a:spLocks noGrp="1"/>
          </p:cNvSpPr>
          <p:nvPr>
            <p:ph idx="1"/>
          </p:nvPr>
        </p:nvSpPr>
        <p:spPr>
          <a:xfrm>
            <a:off x="628650" y="1743866"/>
            <a:ext cx="7886700" cy="4002339"/>
          </a:xfrm>
        </p:spPr>
        <p:txBody>
          <a:bodyPr>
            <a:normAutofit/>
          </a:bodyPr>
          <a:lstStyle/>
          <a:p>
            <a:r>
              <a:rPr lang="zh-CN" altLang="en-US"/>
              <a:t>初始模型选择</a:t>
            </a:r>
            <a:endParaRPr lang="en-US" altLang="zh-CN"/>
          </a:p>
          <a:p>
            <a:pPr lvl="1"/>
            <a:r>
              <a:rPr lang="en-US" altLang="zh-CN" sz="1650">
                <a:latin typeface="Times New Roman" panose="02020603050405020304" pitchFamily="18" charset="0"/>
                <a:cs typeface="Times New Roman" panose="02020603050405020304" pitchFamily="18" charset="0"/>
              </a:rPr>
              <a:t>Transformer</a:t>
            </a:r>
            <a:r>
              <a:rPr lang="zh-CN" altLang="en-US" sz="1650"/>
              <a:t>：基线模型</a:t>
            </a:r>
            <a:endParaRPr lang="en-US" altLang="zh-CN" sz="1650"/>
          </a:p>
          <a:p>
            <a:pPr lvl="1"/>
            <a:r>
              <a:rPr lang="en-US" altLang="zh-CN" sz="1650">
                <a:latin typeface="Times New Roman" panose="02020603050405020304" pitchFamily="18" charset="0"/>
                <a:cs typeface="Times New Roman" panose="02020603050405020304" pitchFamily="18" charset="0"/>
              </a:rPr>
              <a:t>GPT2-chinese-ancient</a:t>
            </a:r>
            <a:r>
              <a:rPr lang="zh-CN" altLang="en-US" sz="1650"/>
              <a:t>：基于</a:t>
            </a:r>
            <a:r>
              <a:rPr lang="en-US" altLang="zh-CN" sz="1650">
                <a:latin typeface="Times New Roman" panose="02020603050405020304" pitchFamily="18" charset="0"/>
                <a:cs typeface="Times New Roman" panose="02020603050405020304" pitchFamily="18" charset="0"/>
              </a:rPr>
              <a:t>GPT2</a:t>
            </a:r>
            <a:r>
              <a:rPr lang="zh-CN" altLang="en-US" sz="1650"/>
              <a:t>的古文生成模型，它是基于殆知阁古文简体字语料库对未标点的数据进行补充标点后生成的预训练语言模型，主要应用于对古代文献的生成</a:t>
            </a:r>
            <a:endParaRPr lang="en-US" altLang="zh-CN" sz="1650"/>
          </a:p>
          <a:p>
            <a:pPr lvl="1"/>
            <a:r>
              <a:rPr lang="en-US" altLang="zh-CN" sz="1650">
                <a:latin typeface="Times New Roman" panose="02020603050405020304" pitchFamily="18" charset="0"/>
                <a:cs typeface="Times New Roman" panose="02020603050405020304" pitchFamily="18" charset="0"/>
              </a:rPr>
              <a:t>GPT2-base-chinese</a:t>
            </a:r>
            <a:r>
              <a:rPr lang="zh-CN" altLang="en-US" sz="1650"/>
              <a:t>：是利用</a:t>
            </a:r>
            <a:r>
              <a:rPr lang="en-US" altLang="zh-CN" sz="1650">
                <a:latin typeface="Times New Roman" panose="02020603050405020304" pitchFamily="18" charset="0"/>
                <a:cs typeface="Times New Roman" panose="02020603050405020304" pitchFamily="18" charset="0"/>
              </a:rPr>
              <a:t>15G</a:t>
            </a:r>
            <a:r>
              <a:rPr lang="zh-CN" altLang="en-US" sz="1650"/>
              <a:t>的中文语料训练出的中文版本的</a:t>
            </a:r>
            <a:r>
              <a:rPr lang="en-US" altLang="zh-CN" sz="1650">
                <a:latin typeface="Times New Roman" panose="02020603050405020304" pitchFamily="18" charset="0"/>
                <a:cs typeface="Times New Roman" panose="02020603050405020304" pitchFamily="18" charset="0"/>
              </a:rPr>
              <a:t>GPT2</a:t>
            </a:r>
            <a:r>
              <a:rPr lang="zh-CN" altLang="en-US" sz="1650"/>
              <a:t>，可以对诗、新闻、小说进行续写</a:t>
            </a:r>
            <a:endParaRPr lang="en-US" altLang="zh-CN" sz="1650"/>
          </a:p>
          <a:p>
            <a:pPr lvl="1"/>
            <a:r>
              <a:rPr lang="en-US" altLang="zh-CN" sz="1650">
                <a:latin typeface="Times New Roman" panose="02020603050405020304" pitchFamily="18" charset="0"/>
                <a:cs typeface="Times New Roman" panose="02020603050405020304" pitchFamily="18" charset="0"/>
              </a:rPr>
              <a:t>SikuGPT</a:t>
            </a:r>
            <a:r>
              <a:rPr lang="zh-CN" altLang="en-US" sz="1650"/>
              <a:t>：是由南京农业大学基于扩充词表后的</a:t>
            </a:r>
            <a:r>
              <a:rPr lang="en-US" altLang="zh-CN" sz="1650">
                <a:latin typeface="Times New Roman" panose="02020603050405020304" pitchFamily="18" charset="0"/>
                <a:cs typeface="Times New Roman" panose="02020603050405020304" pitchFamily="18" charset="0"/>
              </a:rPr>
              <a:t>GPT2-chinese</a:t>
            </a:r>
            <a:r>
              <a:rPr lang="zh-CN" altLang="en-US" sz="1650"/>
              <a:t>在</a:t>
            </a:r>
            <a:r>
              <a:rPr lang="en-US" altLang="zh-CN" sz="1650"/>
              <a:t>《</a:t>
            </a:r>
            <a:r>
              <a:rPr lang="zh-CN" altLang="en-US" sz="1650"/>
              <a:t>四库全书</a:t>
            </a:r>
            <a:r>
              <a:rPr lang="en-US" altLang="zh-CN" sz="1650"/>
              <a:t>》</a:t>
            </a:r>
            <a:r>
              <a:rPr lang="zh-CN" altLang="en-US" sz="1650"/>
              <a:t>语料上继续训练得到。</a:t>
            </a:r>
          </a:p>
        </p:txBody>
      </p:sp>
    </p:spTree>
    <p:extLst>
      <p:ext uri="{BB962C8B-B14F-4D97-AF65-F5344CB8AC3E}">
        <p14:creationId xmlns:p14="http://schemas.microsoft.com/office/powerpoint/2010/main" val="42442355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174011" y="1100256"/>
            <a:ext cx="2505814" cy="424732"/>
          </a:xfrm>
        </p:spPr>
        <p:txBody>
          <a:bodyPr/>
          <a:lstStyle/>
          <a:p>
            <a:r>
              <a:rPr lang="en-US" altLang="zh-CN"/>
              <a:t>1</a:t>
            </a:r>
            <a:r>
              <a:rPr lang="zh-CN" altLang="en-US"/>
              <a:t>、初步验证实验</a:t>
            </a:r>
            <a:endParaRPr lang="zh-CN" altLang="en-US" dirty="0"/>
          </a:p>
        </p:txBody>
      </p:sp>
      <p:sp>
        <p:nvSpPr>
          <p:cNvPr id="3" name="内容占位符 2">
            <a:extLst>
              <a:ext uri="{FF2B5EF4-FFF2-40B4-BE49-F238E27FC236}">
                <a16:creationId xmlns:a16="http://schemas.microsoft.com/office/drawing/2014/main" id="{1B89A3F9-0F8A-4C9F-CE95-BC0736663C88}"/>
              </a:ext>
            </a:extLst>
          </p:cNvPr>
          <p:cNvSpPr>
            <a:spLocks noGrp="1"/>
          </p:cNvSpPr>
          <p:nvPr>
            <p:ph idx="1"/>
          </p:nvPr>
        </p:nvSpPr>
        <p:spPr>
          <a:xfrm>
            <a:off x="628650" y="1743866"/>
            <a:ext cx="7886700" cy="1302403"/>
          </a:xfrm>
        </p:spPr>
        <p:txBody>
          <a:bodyPr>
            <a:normAutofit fontScale="55000" lnSpcReduction="20000"/>
          </a:bodyPr>
          <a:lstStyle/>
          <a:p>
            <a:pPr marL="171446" lvl="1">
              <a:lnSpc>
                <a:spcPct val="140000"/>
              </a:lnSpc>
              <a:spcBef>
                <a:spcPts val="750"/>
              </a:spcBef>
              <a:buFont typeface="Wingdings" panose="05000000000000000000" pitchFamily="2" charset="2"/>
              <a:buChar char="u"/>
            </a:pPr>
            <a:r>
              <a:rPr lang="zh-CN" altLang="en-US" sz="3375">
                <a:solidFill>
                  <a:schemeClr val="tx1"/>
                </a:solidFill>
                <a:latin typeface="+mn-lt"/>
              </a:rPr>
              <a:t>实验环境及参数设置</a:t>
            </a:r>
            <a:endParaRPr lang="en-US" altLang="zh-CN" sz="3375">
              <a:solidFill>
                <a:schemeClr val="tx1"/>
              </a:solidFill>
              <a:latin typeface="+mn-lt"/>
            </a:endParaRPr>
          </a:p>
          <a:p>
            <a:pPr lvl="1"/>
            <a:r>
              <a:rPr lang="zh-CN" altLang="en-US" sz="2550"/>
              <a:t>操作系统：</a:t>
            </a:r>
            <a:r>
              <a:rPr lang="en-US" altLang="zh-CN" sz="2550">
                <a:latin typeface="Times New Roman" panose="02020603050405020304" pitchFamily="18" charset="0"/>
                <a:cs typeface="Times New Roman" panose="02020603050405020304" pitchFamily="18" charset="0"/>
              </a:rPr>
              <a:t>CentOS 3.10.0</a:t>
            </a:r>
            <a:r>
              <a:rPr lang="zh-CN" altLang="en-US" sz="2550"/>
              <a:t>；</a:t>
            </a:r>
            <a:endParaRPr lang="en-US" altLang="zh-CN" sz="2550"/>
          </a:p>
          <a:p>
            <a:pPr lvl="1"/>
            <a:r>
              <a:rPr lang="en-US" altLang="zh-CN" sz="2550">
                <a:latin typeface="Times New Roman" panose="02020603050405020304" pitchFamily="18" charset="0"/>
                <a:cs typeface="Times New Roman" panose="02020603050405020304" pitchFamily="18" charset="0"/>
              </a:rPr>
              <a:t>CPU</a:t>
            </a:r>
            <a:r>
              <a:rPr lang="zh-CN" altLang="en-US" sz="2550"/>
              <a:t>：</a:t>
            </a:r>
            <a:r>
              <a:rPr lang="en-US" altLang="zh-CN" sz="2550"/>
              <a:t>4</a:t>
            </a:r>
            <a:r>
              <a:rPr lang="zh-CN" altLang="en-US" sz="2550"/>
              <a:t>颗</a:t>
            </a:r>
            <a:r>
              <a:rPr lang="en-US" altLang="zh-CN" sz="2550">
                <a:latin typeface="Times New Roman" panose="02020603050405020304" pitchFamily="18" charset="0"/>
                <a:cs typeface="Times New Roman" panose="02020603050405020304" pitchFamily="18" charset="0"/>
              </a:rPr>
              <a:t>Intel(R) Xeon(R) CPU E5-2650 v4 @ 2.20GHz</a:t>
            </a:r>
            <a:r>
              <a:rPr lang="zh-CN" altLang="en-US" sz="2550"/>
              <a:t>；</a:t>
            </a:r>
            <a:endParaRPr lang="en-US" altLang="zh-CN" sz="2550"/>
          </a:p>
          <a:p>
            <a:pPr lvl="1"/>
            <a:r>
              <a:rPr lang="zh-CN" altLang="en-US" sz="2550"/>
              <a:t>内存：</a:t>
            </a:r>
            <a:r>
              <a:rPr lang="en-US" altLang="zh-CN" sz="2550">
                <a:latin typeface="Times New Roman" panose="02020603050405020304" pitchFamily="18" charset="0"/>
                <a:cs typeface="Times New Roman" panose="02020603050405020304" pitchFamily="18" charset="0"/>
              </a:rPr>
              <a:t>256G</a:t>
            </a:r>
            <a:r>
              <a:rPr lang="zh-CN" altLang="en-US" sz="2550"/>
              <a:t>；</a:t>
            </a:r>
            <a:r>
              <a:rPr lang="en-US" altLang="zh-CN" sz="2550">
                <a:latin typeface="Times New Roman" panose="02020603050405020304" pitchFamily="18" charset="0"/>
                <a:cs typeface="Times New Roman" panose="02020603050405020304" pitchFamily="18" charset="0"/>
              </a:rPr>
              <a:t>GPU</a:t>
            </a:r>
            <a:r>
              <a:rPr lang="zh-CN" altLang="en-US" sz="2550"/>
              <a:t>：</a:t>
            </a:r>
            <a:r>
              <a:rPr lang="en-US" altLang="zh-CN" sz="2550"/>
              <a:t>6</a:t>
            </a:r>
            <a:r>
              <a:rPr lang="zh-CN" altLang="en-US" sz="2550"/>
              <a:t>块</a:t>
            </a:r>
            <a:r>
              <a:rPr lang="en-US" altLang="zh-CN" sz="2550">
                <a:latin typeface="Times New Roman" panose="02020603050405020304" pitchFamily="18" charset="0"/>
                <a:cs typeface="Times New Roman" panose="02020603050405020304" pitchFamily="18" charset="0"/>
              </a:rPr>
              <a:t>NVIDIA Tesla P40</a:t>
            </a:r>
            <a:r>
              <a:rPr lang="zh-CN" altLang="en-US" sz="2550"/>
              <a:t>，显存：</a:t>
            </a:r>
            <a:r>
              <a:rPr lang="en-US" altLang="zh-CN" sz="2550">
                <a:latin typeface="Times New Roman" panose="02020603050405020304" pitchFamily="18" charset="0"/>
                <a:cs typeface="Times New Roman" panose="02020603050405020304" pitchFamily="18" charset="0"/>
              </a:rPr>
              <a:t>24G</a:t>
            </a:r>
            <a:r>
              <a:rPr lang="zh-CN" altLang="en-US" sz="2550"/>
              <a:t>。</a:t>
            </a:r>
            <a:endParaRPr lang="en-US" altLang="zh-CN" sz="2550"/>
          </a:p>
        </p:txBody>
      </p:sp>
      <p:graphicFrame>
        <p:nvGraphicFramePr>
          <p:cNvPr id="2" name="表格 3">
            <a:extLst>
              <a:ext uri="{FF2B5EF4-FFF2-40B4-BE49-F238E27FC236}">
                <a16:creationId xmlns:a16="http://schemas.microsoft.com/office/drawing/2014/main" id="{419C6595-2D19-85E0-4D3C-9713DA2824D8}"/>
              </a:ext>
            </a:extLst>
          </p:cNvPr>
          <p:cNvGraphicFramePr>
            <a:graphicFrameLocks noGrp="1"/>
          </p:cNvGraphicFramePr>
          <p:nvPr>
            <p:extLst>
              <p:ext uri="{D42A27DB-BD31-4B8C-83A1-F6EECF244321}">
                <p14:modId xmlns:p14="http://schemas.microsoft.com/office/powerpoint/2010/main" val="47467410"/>
              </p:ext>
            </p:extLst>
          </p:nvPr>
        </p:nvGraphicFramePr>
        <p:xfrm>
          <a:off x="1446343" y="3172419"/>
          <a:ext cx="6356685" cy="2430379"/>
        </p:xfrm>
        <a:graphic>
          <a:graphicData uri="http://schemas.openxmlformats.org/drawingml/2006/table">
            <a:tbl>
              <a:tblPr firstRow="1" bandRow="1">
                <a:tableStyleId>{5C22544A-7EE6-4342-B048-85BDC9FD1C3A}</a:tableStyleId>
              </a:tblPr>
              <a:tblGrid>
                <a:gridCol w="2118895">
                  <a:extLst>
                    <a:ext uri="{9D8B030D-6E8A-4147-A177-3AD203B41FA5}">
                      <a16:colId xmlns:a16="http://schemas.microsoft.com/office/drawing/2014/main" val="3470403930"/>
                    </a:ext>
                  </a:extLst>
                </a:gridCol>
                <a:gridCol w="2118895">
                  <a:extLst>
                    <a:ext uri="{9D8B030D-6E8A-4147-A177-3AD203B41FA5}">
                      <a16:colId xmlns:a16="http://schemas.microsoft.com/office/drawing/2014/main" val="306258912"/>
                    </a:ext>
                  </a:extLst>
                </a:gridCol>
                <a:gridCol w="2118895">
                  <a:extLst>
                    <a:ext uri="{9D8B030D-6E8A-4147-A177-3AD203B41FA5}">
                      <a16:colId xmlns:a16="http://schemas.microsoft.com/office/drawing/2014/main" val="67992340"/>
                    </a:ext>
                  </a:extLst>
                </a:gridCol>
              </a:tblGrid>
              <a:tr h="347197">
                <a:tc>
                  <a:txBody>
                    <a:bodyPr/>
                    <a:lstStyle/>
                    <a:p>
                      <a:r>
                        <a:rPr lang="zh-CN" sz="900" kern="100">
                          <a:effectLst/>
                          <a:latin typeface="Times New Roman" panose="02020603050405020304" pitchFamily="18" charset="0"/>
                          <a:ea typeface="楷体" panose="02010609060101010101" pitchFamily="49" charset="-122"/>
                        </a:rPr>
                        <a:t>超参数</a:t>
                      </a:r>
                    </a:p>
                  </a:txBody>
                  <a:tcPr marL="51435" marR="51435" marT="0" marB="0" anchor="ctr"/>
                </a:tc>
                <a:tc>
                  <a:txBody>
                    <a:bodyPr/>
                    <a:lstStyle/>
                    <a:p>
                      <a:r>
                        <a:rPr lang="zh-CN" sz="900" kern="100">
                          <a:effectLst/>
                          <a:latin typeface="Times New Roman" panose="02020603050405020304" pitchFamily="18" charset="0"/>
                          <a:ea typeface="楷体" panose="02010609060101010101" pitchFamily="49" charset="-122"/>
                        </a:rPr>
                        <a:t>含义</a:t>
                      </a:r>
                    </a:p>
                  </a:txBody>
                  <a:tcPr marL="51435" marR="51435" marT="0" marB="0" anchor="ctr"/>
                </a:tc>
                <a:tc>
                  <a:txBody>
                    <a:bodyPr/>
                    <a:lstStyle/>
                    <a:p>
                      <a:r>
                        <a:rPr lang="zh-CN" sz="900" kern="100">
                          <a:effectLst/>
                          <a:latin typeface="Times New Roman" panose="02020603050405020304" pitchFamily="18" charset="0"/>
                          <a:ea typeface="楷体" panose="02010609060101010101" pitchFamily="49" charset="-122"/>
                        </a:rPr>
                        <a:t>值</a:t>
                      </a:r>
                    </a:p>
                  </a:txBody>
                  <a:tcPr marL="51435" marR="51435" marT="0" marB="0" anchor="ctr"/>
                </a:tc>
                <a:extLst>
                  <a:ext uri="{0D108BD9-81ED-4DB2-BD59-A6C34878D82A}">
                    <a16:rowId xmlns:a16="http://schemas.microsoft.com/office/drawing/2014/main" val="120786849"/>
                  </a:ext>
                </a:extLst>
              </a:tr>
              <a:tr h="347197">
                <a:tc>
                  <a:txBody>
                    <a:bodyPr/>
                    <a:lstStyle/>
                    <a:p>
                      <a:r>
                        <a:rPr lang="en-US" sz="900" kern="100">
                          <a:effectLst/>
                          <a:latin typeface="楷体" panose="02010609060101010101" pitchFamily="49" charset="-122"/>
                          <a:ea typeface="楷体" panose="02010609060101010101" pitchFamily="49" charset="-122"/>
                        </a:rPr>
                        <a:t>max_gen_length</a:t>
                      </a:r>
                      <a:endParaRPr lang="zh-CN" sz="900" kern="100">
                        <a:effectLst/>
                        <a:latin typeface="Times New Roman" panose="02020603050405020304" pitchFamily="18" charset="0"/>
                        <a:ea typeface="楷体" panose="02010609060101010101" pitchFamily="49" charset="-122"/>
                      </a:endParaRPr>
                    </a:p>
                  </a:txBody>
                  <a:tcPr marL="51435" marR="51435" marT="0" marB="0" anchor="ctr"/>
                </a:tc>
                <a:tc>
                  <a:txBody>
                    <a:bodyPr/>
                    <a:lstStyle/>
                    <a:p>
                      <a:r>
                        <a:rPr lang="zh-CN" sz="900" kern="100">
                          <a:effectLst/>
                          <a:latin typeface="Times New Roman" panose="02020603050405020304" pitchFamily="18" charset="0"/>
                          <a:ea typeface="楷体" panose="02010609060101010101" pitchFamily="49" charset="-122"/>
                        </a:rPr>
                        <a:t>最大生成序列长度</a:t>
                      </a:r>
                    </a:p>
                  </a:txBody>
                  <a:tcPr marL="51435" marR="51435" marT="0" marB="0" anchor="ctr"/>
                </a:tc>
                <a:tc>
                  <a:txBody>
                    <a:bodyPr/>
                    <a:lstStyle/>
                    <a:p>
                      <a:r>
                        <a:rPr lang="en-US" sz="900" kern="100">
                          <a:effectLst/>
                          <a:latin typeface="楷体" panose="02010609060101010101" pitchFamily="49" charset="-122"/>
                          <a:ea typeface="楷体" panose="02010609060101010101" pitchFamily="49" charset="-122"/>
                        </a:rPr>
                        <a:t>512</a:t>
                      </a:r>
                      <a:endParaRPr lang="zh-CN" sz="900" kern="100">
                        <a:effectLst/>
                        <a:latin typeface="Times New Roman" panose="02020603050405020304" pitchFamily="18" charset="0"/>
                        <a:ea typeface="楷体" panose="02010609060101010101" pitchFamily="49" charset="-122"/>
                      </a:endParaRPr>
                    </a:p>
                  </a:txBody>
                  <a:tcPr marL="51435" marR="51435" marT="0" marB="0" anchor="ctr"/>
                </a:tc>
                <a:extLst>
                  <a:ext uri="{0D108BD9-81ED-4DB2-BD59-A6C34878D82A}">
                    <a16:rowId xmlns:a16="http://schemas.microsoft.com/office/drawing/2014/main" val="2985394688"/>
                  </a:ext>
                </a:extLst>
              </a:tr>
              <a:tr h="347197">
                <a:tc>
                  <a:txBody>
                    <a:bodyPr/>
                    <a:lstStyle/>
                    <a:p>
                      <a:r>
                        <a:rPr lang="en-US" sz="900" kern="100">
                          <a:effectLst/>
                          <a:latin typeface="楷体" panose="02010609060101010101" pitchFamily="49" charset="-122"/>
                          <a:ea typeface="楷体" panose="02010609060101010101" pitchFamily="49" charset="-122"/>
                        </a:rPr>
                        <a:t>max_seq_length</a:t>
                      </a:r>
                      <a:endParaRPr lang="zh-CN" sz="900" kern="100">
                        <a:effectLst/>
                        <a:latin typeface="Times New Roman" panose="02020603050405020304" pitchFamily="18" charset="0"/>
                        <a:ea typeface="楷体" panose="02010609060101010101" pitchFamily="49" charset="-122"/>
                      </a:endParaRPr>
                    </a:p>
                  </a:txBody>
                  <a:tcPr marL="51435" marR="51435" marT="0" marB="0" anchor="ctr"/>
                </a:tc>
                <a:tc>
                  <a:txBody>
                    <a:bodyPr/>
                    <a:lstStyle/>
                    <a:p>
                      <a:r>
                        <a:rPr lang="zh-CN" sz="900" kern="100">
                          <a:effectLst/>
                          <a:latin typeface="Times New Roman" panose="02020603050405020304" pitchFamily="18" charset="0"/>
                          <a:ea typeface="楷体" panose="02010609060101010101" pitchFamily="49" charset="-122"/>
                        </a:rPr>
                        <a:t>最大输入序列长度</a:t>
                      </a:r>
                    </a:p>
                  </a:txBody>
                  <a:tcPr marL="51435" marR="51435" marT="0" marB="0" anchor="ctr"/>
                </a:tc>
                <a:tc>
                  <a:txBody>
                    <a:bodyPr/>
                    <a:lstStyle/>
                    <a:p>
                      <a:r>
                        <a:rPr lang="en-US" sz="900" kern="100">
                          <a:effectLst/>
                          <a:latin typeface="楷体" panose="02010609060101010101" pitchFamily="49" charset="-122"/>
                          <a:ea typeface="楷体" panose="02010609060101010101" pitchFamily="49" charset="-122"/>
                        </a:rPr>
                        <a:t>1024</a:t>
                      </a:r>
                      <a:endParaRPr lang="zh-CN" sz="900" kern="100">
                        <a:effectLst/>
                        <a:latin typeface="Times New Roman" panose="02020603050405020304" pitchFamily="18" charset="0"/>
                        <a:ea typeface="楷体" panose="02010609060101010101" pitchFamily="49" charset="-122"/>
                      </a:endParaRPr>
                    </a:p>
                  </a:txBody>
                  <a:tcPr marL="51435" marR="51435" marT="0" marB="0" anchor="ctr"/>
                </a:tc>
                <a:extLst>
                  <a:ext uri="{0D108BD9-81ED-4DB2-BD59-A6C34878D82A}">
                    <a16:rowId xmlns:a16="http://schemas.microsoft.com/office/drawing/2014/main" val="4207478975"/>
                  </a:ext>
                </a:extLst>
              </a:tr>
              <a:tr h="347197">
                <a:tc>
                  <a:txBody>
                    <a:bodyPr/>
                    <a:lstStyle/>
                    <a:p>
                      <a:r>
                        <a:rPr lang="en-US" sz="900" kern="100">
                          <a:effectLst/>
                          <a:latin typeface="楷体" panose="02010609060101010101" pitchFamily="49" charset="-122"/>
                          <a:ea typeface="楷体" panose="02010609060101010101" pitchFamily="49" charset="-122"/>
                        </a:rPr>
                        <a:t>train_batch_size</a:t>
                      </a:r>
                      <a:endParaRPr lang="zh-CN" sz="900" kern="100">
                        <a:effectLst/>
                        <a:latin typeface="Times New Roman" panose="02020603050405020304" pitchFamily="18" charset="0"/>
                        <a:ea typeface="楷体" panose="02010609060101010101" pitchFamily="49" charset="-122"/>
                      </a:endParaRPr>
                    </a:p>
                  </a:txBody>
                  <a:tcPr marL="51435" marR="51435" marT="0" marB="0" anchor="ctr"/>
                </a:tc>
                <a:tc>
                  <a:txBody>
                    <a:bodyPr/>
                    <a:lstStyle/>
                    <a:p>
                      <a:r>
                        <a:rPr lang="zh-CN" sz="900" kern="100">
                          <a:effectLst/>
                          <a:latin typeface="Times New Roman" panose="02020603050405020304" pitchFamily="18" charset="0"/>
                          <a:ea typeface="楷体" panose="02010609060101010101" pitchFamily="49" charset="-122"/>
                        </a:rPr>
                        <a:t>每个批次训练的数据量</a:t>
                      </a:r>
                    </a:p>
                  </a:txBody>
                  <a:tcPr marL="51435" marR="51435" marT="0" marB="0" anchor="ctr"/>
                </a:tc>
                <a:tc>
                  <a:txBody>
                    <a:bodyPr/>
                    <a:lstStyle/>
                    <a:p>
                      <a:r>
                        <a:rPr lang="en-US" sz="900" kern="100">
                          <a:effectLst/>
                          <a:latin typeface="楷体" panose="02010609060101010101" pitchFamily="49" charset="-122"/>
                          <a:ea typeface="楷体" panose="02010609060101010101" pitchFamily="49" charset="-122"/>
                        </a:rPr>
                        <a:t>8</a:t>
                      </a:r>
                      <a:endParaRPr lang="zh-CN" sz="900" kern="100">
                        <a:effectLst/>
                        <a:latin typeface="Times New Roman" panose="02020603050405020304" pitchFamily="18" charset="0"/>
                        <a:ea typeface="楷体" panose="02010609060101010101" pitchFamily="49" charset="-122"/>
                      </a:endParaRPr>
                    </a:p>
                  </a:txBody>
                  <a:tcPr marL="51435" marR="51435" marT="0" marB="0" anchor="ctr"/>
                </a:tc>
                <a:extLst>
                  <a:ext uri="{0D108BD9-81ED-4DB2-BD59-A6C34878D82A}">
                    <a16:rowId xmlns:a16="http://schemas.microsoft.com/office/drawing/2014/main" val="2444669933"/>
                  </a:ext>
                </a:extLst>
              </a:tr>
              <a:tr h="347197">
                <a:tc>
                  <a:txBody>
                    <a:bodyPr/>
                    <a:lstStyle/>
                    <a:p>
                      <a:r>
                        <a:rPr lang="en-US" sz="900" kern="100">
                          <a:effectLst/>
                          <a:latin typeface="楷体" panose="02010609060101010101" pitchFamily="49" charset="-122"/>
                          <a:ea typeface="楷体" panose="02010609060101010101" pitchFamily="49" charset="-122"/>
                        </a:rPr>
                        <a:t>epoches</a:t>
                      </a:r>
                      <a:endParaRPr lang="zh-CN" sz="900" kern="100">
                        <a:effectLst/>
                        <a:latin typeface="Times New Roman" panose="02020603050405020304" pitchFamily="18" charset="0"/>
                        <a:ea typeface="楷体" panose="02010609060101010101" pitchFamily="49" charset="-122"/>
                      </a:endParaRPr>
                    </a:p>
                  </a:txBody>
                  <a:tcPr marL="51435" marR="51435" marT="0" marB="0" anchor="ctr"/>
                </a:tc>
                <a:tc>
                  <a:txBody>
                    <a:bodyPr/>
                    <a:lstStyle/>
                    <a:p>
                      <a:r>
                        <a:rPr lang="zh-CN" sz="900" kern="100">
                          <a:effectLst/>
                          <a:latin typeface="Times New Roman" panose="02020603050405020304" pitchFamily="18" charset="0"/>
                          <a:ea typeface="楷体" panose="02010609060101010101" pitchFamily="49" charset="-122"/>
                        </a:rPr>
                        <a:t>训练轮次</a:t>
                      </a:r>
                    </a:p>
                  </a:txBody>
                  <a:tcPr marL="51435" marR="51435" marT="0" marB="0" anchor="ctr"/>
                </a:tc>
                <a:tc>
                  <a:txBody>
                    <a:bodyPr/>
                    <a:lstStyle/>
                    <a:p>
                      <a:r>
                        <a:rPr lang="en-US" sz="900" kern="100">
                          <a:effectLst/>
                          <a:latin typeface="楷体" panose="02010609060101010101" pitchFamily="49" charset="-122"/>
                          <a:ea typeface="楷体" panose="02010609060101010101" pitchFamily="49" charset="-122"/>
                        </a:rPr>
                        <a:t>5</a:t>
                      </a:r>
                      <a:endParaRPr lang="zh-CN" sz="900" kern="100">
                        <a:effectLst/>
                        <a:latin typeface="Times New Roman" panose="02020603050405020304" pitchFamily="18" charset="0"/>
                        <a:ea typeface="楷体" panose="02010609060101010101" pitchFamily="49" charset="-122"/>
                      </a:endParaRPr>
                    </a:p>
                  </a:txBody>
                  <a:tcPr marL="51435" marR="51435" marT="0" marB="0" anchor="ctr"/>
                </a:tc>
                <a:extLst>
                  <a:ext uri="{0D108BD9-81ED-4DB2-BD59-A6C34878D82A}">
                    <a16:rowId xmlns:a16="http://schemas.microsoft.com/office/drawing/2014/main" val="553899557"/>
                  </a:ext>
                </a:extLst>
              </a:tr>
              <a:tr h="347197">
                <a:tc>
                  <a:txBody>
                    <a:bodyPr/>
                    <a:lstStyle/>
                    <a:p>
                      <a:r>
                        <a:rPr lang="en-US" sz="900" kern="100">
                          <a:effectLst/>
                          <a:latin typeface="楷体" panose="02010609060101010101" pitchFamily="49" charset="-122"/>
                          <a:ea typeface="楷体" panose="02010609060101010101" pitchFamily="49" charset="-122"/>
                        </a:rPr>
                        <a:t>leraning_rate</a:t>
                      </a:r>
                      <a:endParaRPr lang="zh-CN" sz="900" kern="100">
                        <a:effectLst/>
                        <a:latin typeface="Times New Roman" panose="02020603050405020304" pitchFamily="18" charset="0"/>
                        <a:ea typeface="楷体" panose="02010609060101010101" pitchFamily="49" charset="-122"/>
                      </a:endParaRPr>
                    </a:p>
                  </a:txBody>
                  <a:tcPr marL="51435" marR="51435" marT="0" marB="0" anchor="ctr"/>
                </a:tc>
                <a:tc>
                  <a:txBody>
                    <a:bodyPr/>
                    <a:lstStyle/>
                    <a:p>
                      <a:r>
                        <a:rPr lang="zh-CN" sz="900" kern="100">
                          <a:effectLst/>
                          <a:latin typeface="Times New Roman" panose="02020603050405020304" pitchFamily="18" charset="0"/>
                          <a:ea typeface="楷体" panose="02010609060101010101" pitchFamily="49" charset="-122"/>
                        </a:rPr>
                        <a:t>学习率</a:t>
                      </a:r>
                    </a:p>
                  </a:txBody>
                  <a:tcPr marL="51435" marR="51435" marT="0" marB="0" anchor="ctr"/>
                </a:tc>
                <a:tc>
                  <a:txBody>
                    <a:bodyPr/>
                    <a:lstStyle/>
                    <a:p>
                      <a:r>
                        <a:rPr lang="en-US" sz="900" kern="100">
                          <a:effectLst/>
                          <a:latin typeface="楷体" panose="02010609060101010101" pitchFamily="49" charset="-122"/>
                          <a:ea typeface="楷体" panose="02010609060101010101" pitchFamily="49" charset="-122"/>
                        </a:rPr>
                        <a:t>1e-5</a:t>
                      </a:r>
                      <a:endParaRPr lang="zh-CN" sz="900" kern="100">
                        <a:effectLst/>
                        <a:latin typeface="Times New Roman" panose="02020603050405020304" pitchFamily="18" charset="0"/>
                        <a:ea typeface="楷体" panose="02010609060101010101" pitchFamily="49" charset="-122"/>
                      </a:endParaRPr>
                    </a:p>
                  </a:txBody>
                  <a:tcPr marL="51435" marR="51435" marT="0" marB="0" anchor="ctr"/>
                </a:tc>
                <a:extLst>
                  <a:ext uri="{0D108BD9-81ED-4DB2-BD59-A6C34878D82A}">
                    <a16:rowId xmlns:a16="http://schemas.microsoft.com/office/drawing/2014/main" val="3777053205"/>
                  </a:ext>
                </a:extLst>
              </a:tr>
              <a:tr h="347197">
                <a:tc>
                  <a:txBody>
                    <a:bodyPr/>
                    <a:lstStyle/>
                    <a:p>
                      <a:r>
                        <a:rPr lang="en-US" sz="900" kern="100">
                          <a:effectLst/>
                          <a:latin typeface="楷体" panose="02010609060101010101" pitchFamily="49" charset="-122"/>
                          <a:ea typeface="楷体" panose="02010609060101010101" pitchFamily="49" charset="-122"/>
                        </a:rPr>
                        <a:t>warmup_proportion</a:t>
                      </a:r>
                      <a:endParaRPr lang="zh-CN" sz="900" kern="100">
                        <a:effectLst/>
                        <a:latin typeface="Times New Roman" panose="02020603050405020304" pitchFamily="18" charset="0"/>
                        <a:ea typeface="楷体" panose="02010609060101010101" pitchFamily="49" charset="-122"/>
                      </a:endParaRPr>
                    </a:p>
                  </a:txBody>
                  <a:tcPr marL="51435" marR="51435" marT="0" marB="0" anchor="ctr"/>
                </a:tc>
                <a:tc>
                  <a:txBody>
                    <a:bodyPr/>
                    <a:lstStyle/>
                    <a:p>
                      <a:r>
                        <a:rPr lang="zh-CN" sz="900" kern="100">
                          <a:effectLst/>
                          <a:latin typeface="Times New Roman" panose="02020603050405020304" pitchFamily="18" charset="0"/>
                          <a:ea typeface="楷体" panose="02010609060101010101" pitchFamily="49" charset="-122"/>
                        </a:rPr>
                        <a:t>预热学习率</a:t>
                      </a:r>
                    </a:p>
                  </a:txBody>
                  <a:tcPr marL="51435" marR="51435" marT="0" marB="0" anchor="ctr"/>
                </a:tc>
                <a:tc>
                  <a:txBody>
                    <a:bodyPr/>
                    <a:lstStyle/>
                    <a:p>
                      <a:r>
                        <a:rPr lang="en-US" sz="900" kern="100">
                          <a:effectLst/>
                          <a:latin typeface="楷体" panose="02010609060101010101" pitchFamily="49" charset="-122"/>
                          <a:ea typeface="楷体" panose="02010609060101010101" pitchFamily="49" charset="-122"/>
                        </a:rPr>
                        <a:t>0.1</a:t>
                      </a:r>
                      <a:endParaRPr lang="zh-CN" sz="900" kern="100">
                        <a:effectLst/>
                        <a:latin typeface="Times New Roman" panose="02020603050405020304" pitchFamily="18" charset="0"/>
                        <a:ea typeface="楷体" panose="02010609060101010101" pitchFamily="49" charset="-122"/>
                      </a:endParaRPr>
                    </a:p>
                  </a:txBody>
                  <a:tcPr marL="51435" marR="51435" marT="0" marB="0" anchor="ctr"/>
                </a:tc>
                <a:extLst>
                  <a:ext uri="{0D108BD9-81ED-4DB2-BD59-A6C34878D82A}">
                    <a16:rowId xmlns:a16="http://schemas.microsoft.com/office/drawing/2014/main" val="4245035523"/>
                  </a:ext>
                </a:extLst>
              </a:tr>
            </a:tbl>
          </a:graphicData>
        </a:graphic>
      </p:graphicFrame>
      <p:sp>
        <p:nvSpPr>
          <p:cNvPr id="5" name="文本框 4">
            <a:extLst>
              <a:ext uri="{FF2B5EF4-FFF2-40B4-BE49-F238E27FC236}">
                <a16:creationId xmlns:a16="http://schemas.microsoft.com/office/drawing/2014/main" id="{8809C1E0-B121-FB5D-1315-D5A38A6EA2A0}"/>
              </a:ext>
            </a:extLst>
          </p:cNvPr>
          <p:cNvSpPr txBox="1"/>
          <p:nvPr/>
        </p:nvSpPr>
        <p:spPr>
          <a:xfrm>
            <a:off x="2275610" y="2958850"/>
            <a:ext cx="4592781" cy="262251"/>
          </a:xfrm>
          <a:prstGeom prst="rect">
            <a:avLst/>
          </a:prstGeom>
          <a:noFill/>
        </p:spPr>
        <p:txBody>
          <a:bodyPr wrap="square">
            <a:spAutoFit/>
          </a:bodyPr>
          <a:lstStyle/>
          <a:p>
            <a:pPr algn="ctr">
              <a:lnSpc>
                <a:spcPts val="1500"/>
              </a:lnSpc>
            </a:pPr>
            <a:r>
              <a:rPr lang="zh-CN" altLang="zh-CN" sz="900" kern="100">
                <a:latin typeface="Times New Roman" panose="02020603050405020304" pitchFamily="18" charset="0"/>
                <a:ea typeface="楷体" panose="02010609060101010101" pitchFamily="49" charset="-122"/>
              </a:rPr>
              <a:t>表</a:t>
            </a:r>
            <a:r>
              <a:rPr lang="en-US" altLang="zh-CN" sz="900" kern="100">
                <a:latin typeface="Times New Roman" panose="02020603050405020304" pitchFamily="18" charset="0"/>
                <a:ea typeface="楷体" panose="02010609060101010101" pitchFamily="49" charset="-122"/>
              </a:rPr>
              <a:t>6 </a:t>
            </a:r>
            <a:r>
              <a:rPr lang="zh-CN" altLang="zh-CN" sz="900" kern="100">
                <a:latin typeface="Times New Roman" panose="02020603050405020304" pitchFamily="18" charset="0"/>
                <a:ea typeface="楷体" panose="02010609060101010101" pitchFamily="49" charset="-122"/>
              </a:rPr>
              <a:t>各超参数设定值</a:t>
            </a:r>
          </a:p>
        </p:txBody>
      </p:sp>
    </p:spTree>
    <p:extLst>
      <p:ext uri="{BB962C8B-B14F-4D97-AF65-F5344CB8AC3E}">
        <p14:creationId xmlns:p14="http://schemas.microsoft.com/office/powerpoint/2010/main" val="5117387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174011" y="1100256"/>
            <a:ext cx="2505814" cy="424732"/>
          </a:xfrm>
        </p:spPr>
        <p:txBody>
          <a:bodyPr/>
          <a:lstStyle/>
          <a:p>
            <a:r>
              <a:rPr lang="en-US" altLang="zh-CN"/>
              <a:t>1</a:t>
            </a:r>
            <a:r>
              <a:rPr lang="zh-CN" altLang="en-US"/>
              <a:t>、初步验证实验</a:t>
            </a:r>
            <a:endParaRPr lang="zh-CN" altLang="en-US" dirty="0"/>
          </a:p>
        </p:txBody>
      </p:sp>
      <p:sp>
        <p:nvSpPr>
          <p:cNvPr id="3" name="内容占位符 2">
            <a:extLst>
              <a:ext uri="{FF2B5EF4-FFF2-40B4-BE49-F238E27FC236}">
                <a16:creationId xmlns:a16="http://schemas.microsoft.com/office/drawing/2014/main" id="{1B89A3F9-0F8A-4C9F-CE95-BC0736663C88}"/>
              </a:ext>
            </a:extLst>
          </p:cNvPr>
          <p:cNvSpPr>
            <a:spLocks noGrp="1"/>
          </p:cNvSpPr>
          <p:nvPr>
            <p:ph idx="1"/>
          </p:nvPr>
        </p:nvSpPr>
        <p:spPr>
          <a:xfrm>
            <a:off x="628650" y="1743866"/>
            <a:ext cx="7886700" cy="3211857"/>
          </a:xfrm>
        </p:spPr>
        <p:txBody>
          <a:bodyPr>
            <a:normAutofit fontScale="32500" lnSpcReduction="20000"/>
          </a:bodyPr>
          <a:lstStyle/>
          <a:p>
            <a:pPr marL="171446" lvl="1">
              <a:lnSpc>
                <a:spcPct val="140000"/>
              </a:lnSpc>
              <a:spcBef>
                <a:spcPts val="750"/>
              </a:spcBef>
              <a:buFont typeface="Wingdings" panose="05000000000000000000" pitchFamily="2" charset="2"/>
              <a:buChar char="u"/>
            </a:pPr>
            <a:r>
              <a:rPr lang="zh-CN" altLang="en-US" sz="6450">
                <a:solidFill>
                  <a:schemeClr val="tx1"/>
                </a:solidFill>
                <a:latin typeface="+mn-lt"/>
              </a:rPr>
              <a:t>翻译效果评价指标</a:t>
            </a:r>
            <a:endParaRPr lang="en-US" altLang="zh-CN" sz="6450">
              <a:solidFill>
                <a:schemeClr val="tx1"/>
              </a:solidFill>
              <a:latin typeface="+mn-lt"/>
            </a:endParaRPr>
          </a:p>
          <a:p>
            <a:pPr lvl="1">
              <a:lnSpc>
                <a:spcPct val="140000"/>
              </a:lnSpc>
            </a:pPr>
            <a:r>
              <a:rPr lang="en-US" altLang="zh-CN" sz="4800">
                <a:latin typeface="Times New Roman" panose="02020603050405020304" pitchFamily="18" charset="0"/>
                <a:cs typeface="Times New Roman" panose="02020603050405020304" pitchFamily="18" charset="0"/>
              </a:rPr>
              <a:t>BLEU</a:t>
            </a:r>
            <a:r>
              <a:rPr lang="zh-CN" altLang="en-US" sz="4800">
                <a:latin typeface="Times New Roman" panose="02020603050405020304" pitchFamily="18" charset="0"/>
                <a:cs typeface="Times New Roman" panose="02020603050405020304" pitchFamily="18" charset="0"/>
              </a:rPr>
              <a:t>（</a:t>
            </a:r>
            <a:r>
              <a:rPr lang="en-US" altLang="zh-CN" sz="4800">
                <a:latin typeface="Times New Roman" panose="02020603050405020304" pitchFamily="18" charset="0"/>
                <a:cs typeface="Times New Roman" panose="02020603050405020304" pitchFamily="18" charset="0"/>
              </a:rPr>
              <a:t>Bilingual Evaluation Understudy</a:t>
            </a:r>
            <a:r>
              <a:rPr lang="zh-CN" altLang="en-US" sz="4800">
                <a:latin typeface="Times New Roman" panose="02020603050405020304" pitchFamily="18" charset="0"/>
                <a:cs typeface="Times New Roman" panose="02020603050405020304" pitchFamily="18" charset="0"/>
              </a:rPr>
              <a:t>）</a:t>
            </a:r>
            <a:r>
              <a:rPr lang="zh-CN" altLang="en-US" sz="4800"/>
              <a:t>是一种自动评估机器翻译质量的指标，通过将机器翻译结果与参考译文进行比对，计算出</a:t>
            </a:r>
            <a:r>
              <a:rPr lang="en-US" altLang="zh-CN" sz="4800"/>
              <a:t>n-gram</a:t>
            </a:r>
            <a:r>
              <a:rPr lang="zh-CN" altLang="en-US" sz="4800"/>
              <a:t>重叠程度和匹配数量，从而得到机器翻译的质量分数。通常，</a:t>
            </a:r>
            <a:r>
              <a:rPr lang="en-US" altLang="zh-CN" sz="4800">
                <a:latin typeface="Times New Roman" panose="02020603050405020304" pitchFamily="18" charset="0"/>
                <a:cs typeface="Times New Roman" panose="02020603050405020304" pitchFamily="18" charset="0"/>
              </a:rPr>
              <a:t>BLEU</a:t>
            </a:r>
            <a:r>
              <a:rPr lang="zh-CN" altLang="en-US" sz="4800"/>
              <a:t>分数越高表示机器翻译结果越接近参考译文。</a:t>
            </a:r>
            <a:endParaRPr lang="en-US" altLang="zh-CN" sz="4800"/>
          </a:p>
          <a:p>
            <a:pPr lvl="1">
              <a:lnSpc>
                <a:spcPct val="140000"/>
              </a:lnSpc>
            </a:pPr>
            <a:endParaRPr lang="en-US" altLang="zh-CN" sz="4800"/>
          </a:p>
          <a:p>
            <a:pPr lvl="1">
              <a:lnSpc>
                <a:spcPct val="140000"/>
              </a:lnSpc>
            </a:pPr>
            <a:r>
              <a:rPr lang="en-US" altLang="zh-CN" sz="4800">
                <a:latin typeface="Times New Roman" panose="02020603050405020304" pitchFamily="18" charset="0"/>
                <a:cs typeface="Times New Roman" panose="02020603050405020304" pitchFamily="18" charset="0"/>
              </a:rPr>
              <a:t>CHRF</a:t>
            </a:r>
            <a:r>
              <a:rPr lang="zh-CN" altLang="en-US" sz="4800"/>
              <a:t>是一种评估机器翻译系统质量的指标，全称为</a:t>
            </a:r>
            <a:r>
              <a:rPr lang="en-US" altLang="zh-CN" sz="4800">
                <a:latin typeface="Times New Roman" panose="02020603050405020304" pitchFamily="18" charset="0"/>
                <a:cs typeface="Times New Roman" panose="02020603050405020304" pitchFamily="18" charset="0"/>
              </a:rPr>
              <a:t>Character n-gram F-score</a:t>
            </a:r>
            <a:r>
              <a:rPr lang="zh-CN" altLang="en-US" sz="4800"/>
              <a:t>，它主要用于评估机器翻译输出与参考翻译之间的相似程度。与</a:t>
            </a:r>
            <a:r>
              <a:rPr lang="en-US" altLang="zh-CN" sz="4800">
                <a:latin typeface="Times New Roman" panose="02020603050405020304" pitchFamily="18" charset="0"/>
                <a:cs typeface="Times New Roman" panose="02020603050405020304" pitchFamily="18" charset="0"/>
              </a:rPr>
              <a:t>BLEU</a:t>
            </a:r>
            <a:r>
              <a:rPr lang="zh-CN" altLang="en-US" sz="4800"/>
              <a:t>最大的区别在于</a:t>
            </a:r>
            <a:r>
              <a:rPr lang="en-US" altLang="zh-CN" sz="4800">
                <a:latin typeface="Times New Roman" panose="02020603050405020304" pitchFamily="18" charset="0"/>
                <a:cs typeface="Times New Roman" panose="02020603050405020304" pitchFamily="18" charset="0"/>
              </a:rPr>
              <a:t>CHRF</a:t>
            </a:r>
            <a:r>
              <a:rPr lang="zh-CN" altLang="en-US" sz="4800"/>
              <a:t>以字为单位对翻译质量进行评估，而</a:t>
            </a:r>
            <a:r>
              <a:rPr lang="en-US" altLang="zh-CN" sz="4800">
                <a:latin typeface="Times New Roman" panose="02020603050405020304" pitchFamily="18" charset="0"/>
                <a:cs typeface="Times New Roman" panose="02020603050405020304" pitchFamily="18" charset="0"/>
              </a:rPr>
              <a:t>BLEU</a:t>
            </a:r>
            <a:r>
              <a:rPr lang="zh-CN" altLang="en-US" sz="4800"/>
              <a:t>是词级别的翻译质量评估方法。</a:t>
            </a:r>
            <a:endParaRPr lang="en-US" altLang="zh-CN" sz="4800"/>
          </a:p>
          <a:p>
            <a:pPr marL="171446" lvl="1">
              <a:lnSpc>
                <a:spcPct val="140000"/>
              </a:lnSpc>
              <a:spcBef>
                <a:spcPts val="750"/>
              </a:spcBef>
              <a:buFont typeface="Wingdings" panose="05000000000000000000" pitchFamily="2" charset="2"/>
              <a:buChar char="u"/>
            </a:pPr>
            <a:endParaRPr lang="en-US" altLang="zh-CN" sz="3000">
              <a:solidFill>
                <a:schemeClr val="tx1"/>
              </a:solidFill>
              <a:latin typeface="+mn-lt"/>
            </a:endParaRPr>
          </a:p>
        </p:txBody>
      </p:sp>
    </p:spTree>
    <p:extLst>
      <p:ext uri="{BB962C8B-B14F-4D97-AF65-F5344CB8AC3E}">
        <p14:creationId xmlns:p14="http://schemas.microsoft.com/office/powerpoint/2010/main" val="32744301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971893" y="2563378"/>
            <a:ext cx="6967431" cy="2366866"/>
          </a:xfrm>
          <a:prstGeom prst="rect">
            <a:avLst/>
          </a:prstGeom>
        </p:spPr>
        <p:txBody>
          <a:bodyPr wrap="square">
            <a:spAutoFit/>
          </a:bodyPr>
          <a:lstStyle/>
          <a:p>
            <a:pPr marL="514337" indent="-514337" algn="just">
              <a:lnSpc>
                <a:spcPct val="114000"/>
              </a:lnSpc>
              <a:buFont typeface="Wingdings" panose="05000000000000000000" pitchFamily="2" charset="2"/>
              <a:buChar char="u"/>
            </a:pPr>
            <a:r>
              <a:rPr lang="zh-CN" altLang="en-US" sz="3300" b="1">
                <a:gradFill>
                  <a:gsLst>
                    <a:gs pos="0">
                      <a:srgbClr val="008E7D"/>
                    </a:gs>
                    <a:gs pos="53000">
                      <a:srgbClr val="005C51"/>
                    </a:gs>
                  </a:gsLst>
                  <a:lin ang="5400000" scaled="0"/>
                </a:gradFill>
                <a:ea typeface="楷体" panose="02010609060101010101" pitchFamily="49" charset="-122"/>
              </a:rPr>
              <a:t>研究问题</a:t>
            </a:r>
            <a:endParaRPr lang="en-US" altLang="zh-CN" sz="3300" b="1">
              <a:gradFill>
                <a:gsLst>
                  <a:gs pos="0">
                    <a:srgbClr val="008E7D"/>
                  </a:gs>
                  <a:gs pos="53000">
                    <a:srgbClr val="005C51"/>
                  </a:gs>
                </a:gsLst>
                <a:lin ang="5400000" scaled="0"/>
              </a:gradFill>
              <a:ea typeface="楷体" panose="02010609060101010101" pitchFamily="49" charset="-122"/>
            </a:endParaRPr>
          </a:p>
          <a:p>
            <a:pPr marL="514337" indent="-514337" algn="just">
              <a:lnSpc>
                <a:spcPct val="114000"/>
              </a:lnSpc>
              <a:buFont typeface="Wingdings" panose="05000000000000000000" pitchFamily="2" charset="2"/>
              <a:buChar char="u"/>
            </a:pPr>
            <a:r>
              <a:rPr lang="zh-CN" altLang="en-US" sz="3300" b="1">
                <a:gradFill>
                  <a:gsLst>
                    <a:gs pos="0">
                      <a:srgbClr val="008E7D"/>
                    </a:gs>
                    <a:gs pos="53000">
                      <a:srgbClr val="005C51"/>
                    </a:gs>
                  </a:gsLst>
                  <a:lin ang="5400000" scaled="0"/>
                </a:gradFill>
                <a:ea typeface="楷体" panose="02010609060101010101" pitchFamily="49" charset="-122"/>
              </a:rPr>
              <a:t>典籍文本特征分析</a:t>
            </a:r>
            <a:endParaRPr lang="en-US" altLang="zh-CN" sz="3300" b="1">
              <a:gradFill>
                <a:gsLst>
                  <a:gs pos="0">
                    <a:srgbClr val="008E7D"/>
                  </a:gs>
                  <a:gs pos="53000">
                    <a:srgbClr val="005C51"/>
                  </a:gs>
                </a:gsLst>
                <a:lin ang="5400000" scaled="0"/>
              </a:gradFill>
              <a:ea typeface="楷体" panose="02010609060101010101" pitchFamily="49" charset="-122"/>
            </a:endParaRPr>
          </a:p>
          <a:p>
            <a:pPr marL="514337" indent="-514337" algn="just">
              <a:lnSpc>
                <a:spcPct val="114000"/>
              </a:lnSpc>
              <a:buFont typeface="Wingdings" panose="05000000000000000000" pitchFamily="2" charset="2"/>
              <a:buChar char="u"/>
            </a:pPr>
            <a:r>
              <a:rPr lang="zh-CN" altLang="en-US" sz="3300" b="1">
                <a:gradFill>
                  <a:gsLst>
                    <a:gs pos="0">
                      <a:srgbClr val="008E7D"/>
                    </a:gs>
                    <a:gs pos="53000">
                      <a:srgbClr val="005C51"/>
                    </a:gs>
                  </a:gsLst>
                  <a:lin ang="5400000" scaled="0"/>
                </a:gradFill>
                <a:ea typeface="楷体" panose="02010609060101010101" pitchFamily="49" charset="-122"/>
              </a:rPr>
              <a:t>实验过程与分析</a:t>
            </a:r>
            <a:endParaRPr lang="en-US" altLang="zh-CN" sz="3300" b="1">
              <a:gradFill>
                <a:gsLst>
                  <a:gs pos="0">
                    <a:srgbClr val="008E7D"/>
                  </a:gs>
                  <a:gs pos="53000">
                    <a:srgbClr val="005C51"/>
                  </a:gs>
                </a:gsLst>
                <a:lin ang="5400000" scaled="0"/>
              </a:gradFill>
              <a:ea typeface="楷体" panose="02010609060101010101" pitchFamily="49" charset="-122"/>
            </a:endParaRPr>
          </a:p>
          <a:p>
            <a:pPr marL="514337" indent="-514337" algn="just">
              <a:lnSpc>
                <a:spcPct val="114000"/>
              </a:lnSpc>
              <a:buFont typeface="Wingdings" panose="05000000000000000000" pitchFamily="2" charset="2"/>
              <a:buChar char="u"/>
            </a:pPr>
            <a:r>
              <a:rPr lang="zh-CN" altLang="en-US" sz="3300" b="1">
                <a:gradFill>
                  <a:gsLst>
                    <a:gs pos="0">
                      <a:srgbClr val="008E7D"/>
                    </a:gs>
                    <a:gs pos="53000">
                      <a:srgbClr val="005C51"/>
                    </a:gs>
                  </a:gsLst>
                  <a:lin ang="5400000" scaled="0"/>
                </a:gradFill>
                <a:ea typeface="楷体" panose="02010609060101010101" pitchFamily="49" charset="-122"/>
              </a:rPr>
              <a:t>研究创新与不足</a:t>
            </a:r>
            <a:endParaRPr lang="en-US" altLang="zh-CN" sz="3300" b="1">
              <a:gradFill>
                <a:gsLst>
                  <a:gs pos="0">
                    <a:srgbClr val="008E7D"/>
                  </a:gs>
                  <a:gs pos="53000">
                    <a:srgbClr val="005C51"/>
                  </a:gs>
                </a:gsLst>
                <a:lin ang="5400000" scaled="0"/>
              </a:gradFill>
              <a:ea typeface="楷体" panose="02010609060101010101" pitchFamily="49" charset="-122"/>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174011" y="1100256"/>
            <a:ext cx="2505814" cy="424732"/>
          </a:xfrm>
        </p:spPr>
        <p:txBody>
          <a:bodyPr/>
          <a:lstStyle/>
          <a:p>
            <a:r>
              <a:rPr lang="en-US" altLang="zh-CN"/>
              <a:t>1</a:t>
            </a:r>
            <a:r>
              <a:rPr lang="zh-CN" altLang="en-US"/>
              <a:t>、初步验证实验</a:t>
            </a:r>
            <a:endParaRPr lang="zh-CN" altLang="en-US" dirty="0"/>
          </a:p>
        </p:txBody>
      </p:sp>
      <p:sp>
        <p:nvSpPr>
          <p:cNvPr id="2" name="内容占位符 2">
            <a:extLst>
              <a:ext uri="{FF2B5EF4-FFF2-40B4-BE49-F238E27FC236}">
                <a16:creationId xmlns:a16="http://schemas.microsoft.com/office/drawing/2014/main" id="{FEE51AF0-2266-4A32-9D8A-A1B4EA1A9D99}"/>
              </a:ext>
            </a:extLst>
          </p:cNvPr>
          <p:cNvSpPr>
            <a:spLocks noGrp="1"/>
          </p:cNvSpPr>
          <p:nvPr>
            <p:ph idx="1"/>
          </p:nvPr>
        </p:nvSpPr>
        <p:spPr>
          <a:xfrm>
            <a:off x="628650" y="1743866"/>
            <a:ext cx="7886700" cy="1685135"/>
          </a:xfrm>
        </p:spPr>
        <p:txBody>
          <a:bodyPr>
            <a:normAutofit fontScale="25000" lnSpcReduction="20000"/>
          </a:bodyPr>
          <a:lstStyle/>
          <a:p>
            <a:pPr marL="171446" lvl="1">
              <a:lnSpc>
                <a:spcPct val="140000"/>
              </a:lnSpc>
              <a:spcBef>
                <a:spcPts val="750"/>
              </a:spcBef>
              <a:buFont typeface="Wingdings" panose="05000000000000000000" pitchFamily="2" charset="2"/>
              <a:buChar char="u"/>
            </a:pPr>
            <a:r>
              <a:rPr lang="zh-CN" altLang="en-US" sz="6600">
                <a:solidFill>
                  <a:schemeClr val="tx1"/>
                </a:solidFill>
                <a:latin typeface="+mn-lt"/>
              </a:rPr>
              <a:t>实验过程</a:t>
            </a:r>
            <a:endParaRPr lang="en-US" altLang="zh-CN" sz="6600">
              <a:solidFill>
                <a:schemeClr val="tx1"/>
              </a:solidFill>
              <a:latin typeface="+mn-lt"/>
            </a:endParaRPr>
          </a:p>
          <a:p>
            <a:pPr lvl="1">
              <a:lnSpc>
                <a:spcPct val="140000"/>
              </a:lnSpc>
            </a:pPr>
            <a:r>
              <a:rPr lang="zh-CN" altLang="en-US" sz="5400"/>
              <a:t>对于混合语料：上古、中古、近古三个时间段内的典籍对齐语料中各随机抽取</a:t>
            </a:r>
            <a:r>
              <a:rPr lang="en-US" altLang="zh-CN" sz="5400"/>
              <a:t>5000</a:t>
            </a:r>
            <a:r>
              <a:rPr lang="zh-CN" altLang="en-US" sz="5400"/>
              <a:t>组对齐语料</a:t>
            </a:r>
            <a:endParaRPr lang="en-US" altLang="zh-CN" sz="5400"/>
          </a:p>
          <a:p>
            <a:pPr lvl="1">
              <a:lnSpc>
                <a:spcPct val="140000"/>
              </a:lnSpc>
            </a:pPr>
            <a:r>
              <a:rPr lang="zh-CN" altLang="en-US" sz="5400"/>
              <a:t>对于单一对齐语料则是直接从上古、中古、近古时期的语料中各随机抽取</a:t>
            </a:r>
            <a:r>
              <a:rPr lang="en-US" altLang="zh-CN" sz="5400"/>
              <a:t>15000</a:t>
            </a:r>
            <a:r>
              <a:rPr lang="zh-CN" altLang="en-US" sz="5400"/>
              <a:t>组对齐语料。</a:t>
            </a:r>
            <a:endParaRPr lang="en-US" altLang="zh-CN" sz="5400"/>
          </a:p>
          <a:p>
            <a:pPr lvl="1">
              <a:lnSpc>
                <a:spcPct val="140000"/>
              </a:lnSpc>
            </a:pPr>
            <a:r>
              <a:rPr lang="zh-CN" altLang="en-US" sz="5400"/>
              <a:t>训练集大小相同，参数配置相同</a:t>
            </a:r>
            <a:endParaRPr lang="en-US" altLang="zh-CN" sz="5400"/>
          </a:p>
          <a:p>
            <a:pPr marL="171446" lvl="1">
              <a:lnSpc>
                <a:spcPct val="140000"/>
              </a:lnSpc>
              <a:spcBef>
                <a:spcPts val="750"/>
              </a:spcBef>
              <a:buFont typeface="Wingdings" panose="05000000000000000000" pitchFamily="2" charset="2"/>
              <a:buChar char="u"/>
            </a:pPr>
            <a:r>
              <a:rPr lang="zh-CN" altLang="en-US" sz="6675">
                <a:solidFill>
                  <a:schemeClr val="tx1"/>
                </a:solidFill>
                <a:latin typeface="+mn-lt"/>
              </a:rPr>
              <a:t>实验结果</a:t>
            </a:r>
            <a:endParaRPr lang="en-US" altLang="zh-CN" sz="6675">
              <a:solidFill>
                <a:schemeClr val="tx1"/>
              </a:solidFill>
              <a:latin typeface="+mn-lt"/>
            </a:endParaRPr>
          </a:p>
        </p:txBody>
      </p:sp>
      <p:graphicFrame>
        <p:nvGraphicFramePr>
          <p:cNvPr id="3" name="表格 4">
            <a:extLst>
              <a:ext uri="{FF2B5EF4-FFF2-40B4-BE49-F238E27FC236}">
                <a16:creationId xmlns:a16="http://schemas.microsoft.com/office/drawing/2014/main" id="{08A07908-5C69-EAFF-EBDF-EA20C974C36A}"/>
              </a:ext>
            </a:extLst>
          </p:cNvPr>
          <p:cNvGraphicFramePr>
            <a:graphicFrameLocks noGrp="1"/>
          </p:cNvGraphicFramePr>
          <p:nvPr>
            <p:extLst>
              <p:ext uri="{D42A27DB-BD31-4B8C-83A1-F6EECF244321}">
                <p14:modId xmlns:p14="http://schemas.microsoft.com/office/powerpoint/2010/main" val="2268217010"/>
              </p:ext>
            </p:extLst>
          </p:nvPr>
        </p:nvGraphicFramePr>
        <p:xfrm>
          <a:off x="1378527" y="3799294"/>
          <a:ext cx="6096000" cy="1946910"/>
        </p:xfrm>
        <a:graphic>
          <a:graphicData uri="http://schemas.openxmlformats.org/drawingml/2006/table">
            <a:tbl>
              <a:tblPr firstRow="1" bandRow="1">
                <a:tableStyleId>{5C22544A-7EE6-4342-B048-85BDC9FD1C3A}</a:tableStyleId>
              </a:tblPr>
              <a:tblGrid>
                <a:gridCol w="1219200">
                  <a:extLst>
                    <a:ext uri="{9D8B030D-6E8A-4147-A177-3AD203B41FA5}">
                      <a16:colId xmlns:a16="http://schemas.microsoft.com/office/drawing/2014/main" val="2495994784"/>
                    </a:ext>
                  </a:extLst>
                </a:gridCol>
                <a:gridCol w="1219200">
                  <a:extLst>
                    <a:ext uri="{9D8B030D-6E8A-4147-A177-3AD203B41FA5}">
                      <a16:colId xmlns:a16="http://schemas.microsoft.com/office/drawing/2014/main" val="1806514470"/>
                    </a:ext>
                  </a:extLst>
                </a:gridCol>
                <a:gridCol w="1219200">
                  <a:extLst>
                    <a:ext uri="{9D8B030D-6E8A-4147-A177-3AD203B41FA5}">
                      <a16:colId xmlns:a16="http://schemas.microsoft.com/office/drawing/2014/main" val="4010127965"/>
                    </a:ext>
                  </a:extLst>
                </a:gridCol>
                <a:gridCol w="1219200">
                  <a:extLst>
                    <a:ext uri="{9D8B030D-6E8A-4147-A177-3AD203B41FA5}">
                      <a16:colId xmlns:a16="http://schemas.microsoft.com/office/drawing/2014/main" val="3455925985"/>
                    </a:ext>
                  </a:extLst>
                </a:gridCol>
                <a:gridCol w="1219200">
                  <a:extLst>
                    <a:ext uri="{9D8B030D-6E8A-4147-A177-3AD203B41FA5}">
                      <a16:colId xmlns:a16="http://schemas.microsoft.com/office/drawing/2014/main" val="3751174992"/>
                    </a:ext>
                  </a:extLst>
                </a:gridCol>
              </a:tblGrid>
              <a:tr h="278130">
                <a:tc>
                  <a:txBody>
                    <a:bodyPr/>
                    <a:lstStyle/>
                    <a:p>
                      <a:pPr algn="l"/>
                      <a:r>
                        <a:rPr lang="zh-CN" sz="900">
                          <a:effectLst/>
                          <a:latin typeface="Times New Roman" panose="02020603050405020304" pitchFamily="18" charset="0"/>
                          <a:ea typeface="楷体" panose="02010609060101010101" pitchFamily="49" charset="-122"/>
                          <a:cs typeface="宋体" panose="02010600030101010101" pitchFamily="2" charset="-122"/>
                        </a:rPr>
                        <a:t>模型 </a:t>
                      </a:r>
                    </a:p>
                  </a:txBody>
                  <a:tcPr marL="51435" marR="51435" marT="0" marB="0" anchor="ctr"/>
                </a:tc>
                <a:tc>
                  <a:txBody>
                    <a:bodyPr/>
                    <a:lstStyle/>
                    <a:p>
                      <a:pPr algn="l"/>
                      <a:r>
                        <a:rPr lang="zh-CN" sz="900">
                          <a:effectLst/>
                          <a:latin typeface="Times New Roman" panose="02020603050405020304" pitchFamily="18" charset="0"/>
                          <a:ea typeface="楷体" panose="02010609060101010101" pitchFamily="49" charset="-122"/>
                          <a:cs typeface="宋体" panose="02010600030101010101" pitchFamily="2" charset="-122"/>
                        </a:rPr>
                        <a:t>训练语料 </a:t>
                      </a:r>
                    </a:p>
                  </a:txBody>
                  <a:tcPr marL="51435" marR="51435" marT="0" marB="0" anchor="ctr"/>
                </a:tc>
                <a:tc>
                  <a:txBody>
                    <a:bodyPr/>
                    <a:lstStyle/>
                    <a:p>
                      <a:pPr algn="l"/>
                      <a:r>
                        <a:rPr lang="zh-CN" sz="900">
                          <a:effectLst/>
                          <a:latin typeface="Times New Roman" panose="02020603050405020304" pitchFamily="18" charset="0"/>
                          <a:ea typeface="楷体" panose="02010609060101010101" pitchFamily="49" charset="-122"/>
                          <a:cs typeface="宋体" panose="02010600030101010101" pitchFamily="2" charset="-122"/>
                        </a:rPr>
                        <a:t>测试语料 </a:t>
                      </a:r>
                    </a:p>
                  </a:txBody>
                  <a:tcPr marL="51435" marR="51435" marT="0" marB="0" anchor="ctr"/>
                </a:tc>
                <a:tc>
                  <a:txBody>
                    <a:bodyPr/>
                    <a:lstStyle/>
                    <a:p>
                      <a:pPr algn="l"/>
                      <a:r>
                        <a:rPr lang="en-US" sz="900">
                          <a:effectLst/>
                          <a:latin typeface="Times New Roman" panose="02020603050405020304" pitchFamily="18" charset="0"/>
                          <a:ea typeface="Times New Roman" panose="02020603050405020304" pitchFamily="18" charset="0"/>
                          <a:cs typeface="Times New Roman" panose="02020603050405020304" pitchFamily="18" charset="0"/>
                        </a:rPr>
                        <a:t>BLEU </a:t>
                      </a:r>
                      <a:endParaRPr lang="zh-CN" sz="900">
                        <a:effectLst/>
                        <a:latin typeface="Times New Roman" panose="02020603050405020304" pitchFamily="18" charset="0"/>
                        <a:ea typeface="楷体" panose="02010609060101010101" pitchFamily="49" charset="-122"/>
                        <a:cs typeface="宋体" panose="02010600030101010101" pitchFamily="2" charset="-122"/>
                      </a:endParaRPr>
                    </a:p>
                  </a:txBody>
                  <a:tcPr marL="51435" marR="51435" marT="0" marB="0" anchor="ctr"/>
                </a:tc>
                <a:tc>
                  <a:txBody>
                    <a:bodyPr/>
                    <a:lstStyle/>
                    <a:p>
                      <a:pPr algn="l"/>
                      <a:r>
                        <a:rPr lang="en-US" sz="900">
                          <a:effectLst/>
                          <a:latin typeface="Times New Roman" panose="02020603050405020304" pitchFamily="18" charset="0"/>
                          <a:ea typeface="Times New Roman" panose="02020603050405020304" pitchFamily="18" charset="0"/>
                          <a:cs typeface="Times New Roman" panose="02020603050405020304" pitchFamily="18" charset="0"/>
                        </a:rPr>
                        <a:t>CHRF </a:t>
                      </a:r>
                      <a:endParaRPr lang="zh-CN" sz="900">
                        <a:effectLst/>
                        <a:latin typeface="Times New Roman" panose="02020603050405020304" pitchFamily="18" charset="0"/>
                        <a:ea typeface="楷体" panose="02010609060101010101" pitchFamily="49" charset="-122"/>
                        <a:cs typeface="宋体" panose="02010600030101010101" pitchFamily="2" charset="-122"/>
                      </a:endParaRPr>
                    </a:p>
                  </a:txBody>
                  <a:tcPr marL="51435" marR="51435" marT="0" marB="0" anchor="ctr"/>
                </a:tc>
                <a:extLst>
                  <a:ext uri="{0D108BD9-81ED-4DB2-BD59-A6C34878D82A}">
                    <a16:rowId xmlns:a16="http://schemas.microsoft.com/office/drawing/2014/main" val="1213531622"/>
                  </a:ext>
                </a:extLst>
              </a:tr>
              <a:tr h="278130">
                <a:tc rowSpan="6">
                  <a:txBody>
                    <a:bodyPr/>
                    <a:lstStyle/>
                    <a:p>
                      <a:pPr algn="l"/>
                      <a:r>
                        <a:rPr lang="en-US" sz="900">
                          <a:effectLst/>
                          <a:latin typeface="Times New Roman" panose="02020603050405020304" pitchFamily="18" charset="0"/>
                          <a:ea typeface="Times New Roman" panose="02020603050405020304" pitchFamily="18" charset="0"/>
                          <a:cs typeface="Times New Roman" panose="02020603050405020304" pitchFamily="18" charset="0"/>
                        </a:rPr>
                        <a:t>SikuGPT </a:t>
                      </a:r>
                      <a:endParaRPr lang="zh-CN" sz="900">
                        <a:effectLst/>
                        <a:latin typeface="Times New Roman" panose="02020603050405020304" pitchFamily="18" charset="0"/>
                        <a:ea typeface="楷体" panose="02010609060101010101" pitchFamily="49" charset="-122"/>
                        <a:cs typeface="宋体" panose="02010600030101010101" pitchFamily="2" charset="-122"/>
                      </a:endParaRPr>
                    </a:p>
                  </a:txBody>
                  <a:tcPr marL="51435" marR="51435" marT="0" marB="0" anchor="ctr"/>
                </a:tc>
                <a:tc>
                  <a:txBody>
                    <a:bodyPr/>
                    <a:lstStyle/>
                    <a:p>
                      <a:pPr algn="l"/>
                      <a:r>
                        <a:rPr lang="zh-CN" sz="900">
                          <a:effectLst/>
                          <a:latin typeface="Times New Roman" panose="02020603050405020304" pitchFamily="18" charset="0"/>
                          <a:ea typeface="楷体" panose="02010609060101010101" pitchFamily="49" charset="-122"/>
                          <a:cs typeface="宋体" panose="02010600030101010101" pitchFamily="2" charset="-122"/>
                        </a:rPr>
                        <a:t>上古 </a:t>
                      </a:r>
                    </a:p>
                  </a:txBody>
                  <a:tcPr marL="51435" marR="51435" marT="0" marB="0" anchor="ctr"/>
                </a:tc>
                <a:tc rowSpan="2">
                  <a:txBody>
                    <a:bodyPr/>
                    <a:lstStyle/>
                    <a:p>
                      <a:pPr algn="l"/>
                      <a:r>
                        <a:rPr lang="zh-CN" sz="900">
                          <a:effectLst/>
                          <a:latin typeface="Times New Roman" panose="02020603050405020304" pitchFamily="18" charset="0"/>
                          <a:ea typeface="楷体" panose="02010609060101010101" pitchFamily="49" charset="-122"/>
                          <a:cs typeface="宋体" panose="02010600030101010101" pitchFamily="2" charset="-122"/>
                        </a:rPr>
                        <a:t>上古 </a:t>
                      </a:r>
                    </a:p>
                  </a:txBody>
                  <a:tcPr marL="51435" marR="51435" marT="0" marB="0" anchor="ctr"/>
                </a:tc>
                <a:tc>
                  <a:txBody>
                    <a:bodyPr/>
                    <a:lstStyle/>
                    <a:p>
                      <a:pPr algn="l"/>
                      <a:r>
                        <a:rPr lang="en-US" sz="900">
                          <a:effectLst/>
                          <a:latin typeface="Segoe UI" panose="020B0502040204020203" pitchFamily="34" charset="0"/>
                          <a:ea typeface="Segoe UI" panose="020B0502040204020203" pitchFamily="34" charset="0"/>
                          <a:cs typeface="宋体" panose="02010600030101010101" pitchFamily="2" charset="-122"/>
                        </a:rPr>
                        <a:t>22.72</a:t>
                      </a:r>
                      <a:endParaRPr lang="zh-CN" sz="900">
                        <a:effectLst/>
                        <a:latin typeface="Times New Roman" panose="02020603050405020304" pitchFamily="18" charset="0"/>
                        <a:ea typeface="楷体" panose="02010609060101010101" pitchFamily="49" charset="-122"/>
                        <a:cs typeface="宋体" panose="02010600030101010101" pitchFamily="2" charset="-122"/>
                      </a:endParaRPr>
                    </a:p>
                  </a:txBody>
                  <a:tcPr marL="51435" marR="51435" marT="0" marB="0" anchor="ctr"/>
                </a:tc>
                <a:tc>
                  <a:txBody>
                    <a:bodyPr/>
                    <a:lstStyle/>
                    <a:p>
                      <a:pPr algn="l"/>
                      <a:r>
                        <a:rPr lang="en-US" sz="900">
                          <a:effectLst/>
                          <a:latin typeface="Segoe UI" panose="020B0502040204020203" pitchFamily="34" charset="0"/>
                          <a:ea typeface="Segoe UI" panose="020B0502040204020203" pitchFamily="34" charset="0"/>
                          <a:cs typeface="宋体" panose="02010600030101010101" pitchFamily="2" charset="-122"/>
                        </a:rPr>
                        <a:t>20.73</a:t>
                      </a:r>
                      <a:endParaRPr lang="zh-CN" sz="900">
                        <a:effectLst/>
                        <a:latin typeface="Times New Roman" panose="02020603050405020304" pitchFamily="18" charset="0"/>
                        <a:ea typeface="楷体" panose="02010609060101010101" pitchFamily="49" charset="-122"/>
                        <a:cs typeface="宋体" panose="02010600030101010101" pitchFamily="2" charset="-122"/>
                      </a:endParaRPr>
                    </a:p>
                  </a:txBody>
                  <a:tcPr marL="51435" marR="51435" marT="0" marB="0" anchor="ctr"/>
                </a:tc>
                <a:extLst>
                  <a:ext uri="{0D108BD9-81ED-4DB2-BD59-A6C34878D82A}">
                    <a16:rowId xmlns:a16="http://schemas.microsoft.com/office/drawing/2014/main" val="2566232609"/>
                  </a:ext>
                </a:extLst>
              </a:tr>
              <a:tr h="278130">
                <a:tc vMerge="1">
                  <a:txBody>
                    <a:bodyPr/>
                    <a:lstStyle/>
                    <a:p>
                      <a:endParaRPr lang="zh-CN" altLang="en-US"/>
                    </a:p>
                  </a:txBody>
                  <a:tcPr/>
                </a:tc>
                <a:tc>
                  <a:txBody>
                    <a:bodyPr/>
                    <a:lstStyle/>
                    <a:p>
                      <a:pPr algn="l"/>
                      <a:r>
                        <a:rPr lang="zh-CN" sz="900">
                          <a:effectLst/>
                          <a:latin typeface="Times New Roman" panose="02020603050405020304" pitchFamily="18" charset="0"/>
                          <a:ea typeface="楷体" panose="02010609060101010101" pitchFamily="49" charset="-122"/>
                          <a:cs typeface="宋体" panose="02010600030101010101" pitchFamily="2" charset="-122"/>
                        </a:rPr>
                        <a:t>混合 </a:t>
                      </a:r>
                    </a:p>
                  </a:txBody>
                  <a:tcPr marL="51435" marR="51435" marT="0" marB="0" anchor="ctr"/>
                </a:tc>
                <a:tc vMerge="1">
                  <a:txBody>
                    <a:bodyPr/>
                    <a:lstStyle/>
                    <a:p>
                      <a:endParaRPr lang="zh-CN" altLang="en-US"/>
                    </a:p>
                  </a:txBody>
                  <a:tcPr/>
                </a:tc>
                <a:tc>
                  <a:txBody>
                    <a:bodyPr/>
                    <a:lstStyle/>
                    <a:p>
                      <a:pPr algn="l"/>
                      <a:r>
                        <a:rPr lang="en-US" sz="900">
                          <a:effectLst/>
                          <a:latin typeface="Times New Roman" panose="02020603050405020304" pitchFamily="18" charset="0"/>
                          <a:ea typeface="Times New Roman" panose="02020603050405020304" pitchFamily="18" charset="0"/>
                          <a:cs typeface="Times New Roman" panose="02020603050405020304" pitchFamily="18" charset="0"/>
                        </a:rPr>
                        <a:t>22.71  </a:t>
                      </a:r>
                      <a:endParaRPr lang="zh-CN" sz="900">
                        <a:effectLst/>
                        <a:latin typeface="Times New Roman" panose="02020603050405020304" pitchFamily="18" charset="0"/>
                        <a:ea typeface="楷体" panose="02010609060101010101" pitchFamily="49" charset="-122"/>
                        <a:cs typeface="宋体" panose="02010600030101010101" pitchFamily="2" charset="-122"/>
                      </a:endParaRPr>
                    </a:p>
                  </a:txBody>
                  <a:tcPr marL="51435" marR="51435" marT="0" marB="0" anchor="ctr"/>
                </a:tc>
                <a:tc>
                  <a:txBody>
                    <a:bodyPr/>
                    <a:lstStyle/>
                    <a:p>
                      <a:pPr algn="l"/>
                      <a:r>
                        <a:rPr lang="en-US" sz="900">
                          <a:effectLst/>
                          <a:latin typeface="Segoe UI" panose="020B0502040204020203" pitchFamily="34" charset="0"/>
                          <a:ea typeface="Segoe UI" panose="020B0502040204020203" pitchFamily="34" charset="0"/>
                          <a:cs typeface="宋体" panose="02010600030101010101" pitchFamily="2" charset="-122"/>
                        </a:rPr>
                        <a:t>20.72</a:t>
                      </a:r>
                      <a:endParaRPr lang="zh-CN" sz="900">
                        <a:effectLst/>
                        <a:latin typeface="Times New Roman" panose="02020603050405020304" pitchFamily="18" charset="0"/>
                        <a:ea typeface="楷体" panose="02010609060101010101" pitchFamily="49" charset="-122"/>
                        <a:cs typeface="宋体" panose="02010600030101010101" pitchFamily="2" charset="-122"/>
                      </a:endParaRPr>
                    </a:p>
                  </a:txBody>
                  <a:tcPr marL="51435" marR="51435" marT="0" marB="0" anchor="ctr"/>
                </a:tc>
                <a:extLst>
                  <a:ext uri="{0D108BD9-81ED-4DB2-BD59-A6C34878D82A}">
                    <a16:rowId xmlns:a16="http://schemas.microsoft.com/office/drawing/2014/main" val="2789124089"/>
                  </a:ext>
                </a:extLst>
              </a:tr>
              <a:tr h="278130">
                <a:tc vMerge="1">
                  <a:txBody>
                    <a:bodyPr/>
                    <a:lstStyle/>
                    <a:p>
                      <a:endParaRPr lang="zh-CN" altLang="en-US"/>
                    </a:p>
                  </a:txBody>
                  <a:tcPr/>
                </a:tc>
                <a:tc>
                  <a:txBody>
                    <a:bodyPr/>
                    <a:lstStyle/>
                    <a:p>
                      <a:pPr algn="l"/>
                      <a:r>
                        <a:rPr lang="zh-CN" sz="900">
                          <a:effectLst/>
                          <a:latin typeface="Times New Roman" panose="02020603050405020304" pitchFamily="18" charset="0"/>
                          <a:ea typeface="楷体" panose="02010609060101010101" pitchFamily="49" charset="-122"/>
                          <a:cs typeface="宋体" panose="02010600030101010101" pitchFamily="2" charset="-122"/>
                        </a:rPr>
                        <a:t>中古 </a:t>
                      </a:r>
                    </a:p>
                  </a:txBody>
                  <a:tcPr marL="51435" marR="51435" marT="0" marB="0" anchor="ctr"/>
                </a:tc>
                <a:tc rowSpan="2">
                  <a:txBody>
                    <a:bodyPr/>
                    <a:lstStyle/>
                    <a:p>
                      <a:pPr algn="l"/>
                      <a:r>
                        <a:rPr lang="zh-CN" sz="900">
                          <a:effectLst/>
                          <a:latin typeface="Times New Roman" panose="02020603050405020304" pitchFamily="18" charset="0"/>
                          <a:ea typeface="楷体" panose="02010609060101010101" pitchFamily="49" charset="-122"/>
                          <a:cs typeface="宋体" panose="02010600030101010101" pitchFamily="2" charset="-122"/>
                        </a:rPr>
                        <a:t>中古 </a:t>
                      </a:r>
                    </a:p>
                  </a:txBody>
                  <a:tcPr marL="51435" marR="51435" marT="0" marB="0" anchor="ctr"/>
                </a:tc>
                <a:tc>
                  <a:txBody>
                    <a:bodyPr/>
                    <a:lstStyle/>
                    <a:p>
                      <a:pPr algn="l"/>
                      <a:r>
                        <a:rPr lang="en-US" sz="900">
                          <a:effectLst/>
                          <a:latin typeface="Times New Roman" panose="02020603050405020304" pitchFamily="18" charset="0"/>
                          <a:ea typeface="Times New Roman" panose="02020603050405020304" pitchFamily="18" charset="0"/>
                          <a:cs typeface="Times New Roman" panose="02020603050405020304" pitchFamily="18" charset="0"/>
                        </a:rPr>
                        <a:t>26.19  </a:t>
                      </a:r>
                      <a:endParaRPr lang="zh-CN" sz="900">
                        <a:effectLst/>
                        <a:latin typeface="Times New Roman" panose="02020603050405020304" pitchFamily="18" charset="0"/>
                        <a:ea typeface="楷体" panose="02010609060101010101" pitchFamily="49" charset="-122"/>
                        <a:cs typeface="宋体" panose="02010600030101010101" pitchFamily="2" charset="-122"/>
                      </a:endParaRPr>
                    </a:p>
                  </a:txBody>
                  <a:tcPr marL="51435" marR="51435" marT="0" marB="0" anchor="ctr"/>
                </a:tc>
                <a:tc>
                  <a:txBody>
                    <a:bodyPr/>
                    <a:lstStyle/>
                    <a:p>
                      <a:pPr algn="l"/>
                      <a:r>
                        <a:rPr lang="en-US" sz="900">
                          <a:effectLst/>
                          <a:latin typeface="Segoe UI" panose="020B0502040204020203" pitchFamily="34" charset="0"/>
                          <a:ea typeface="Segoe UI" panose="020B0502040204020203" pitchFamily="34" charset="0"/>
                          <a:cs typeface="宋体" panose="02010600030101010101" pitchFamily="2" charset="-122"/>
                        </a:rPr>
                        <a:t>23.48</a:t>
                      </a:r>
                      <a:endParaRPr lang="zh-CN" sz="900">
                        <a:effectLst/>
                        <a:latin typeface="Times New Roman" panose="02020603050405020304" pitchFamily="18" charset="0"/>
                        <a:ea typeface="楷体" panose="02010609060101010101" pitchFamily="49" charset="-122"/>
                        <a:cs typeface="宋体" panose="02010600030101010101" pitchFamily="2" charset="-122"/>
                      </a:endParaRPr>
                    </a:p>
                  </a:txBody>
                  <a:tcPr marL="51435" marR="51435" marT="0" marB="0" anchor="ctr"/>
                </a:tc>
                <a:extLst>
                  <a:ext uri="{0D108BD9-81ED-4DB2-BD59-A6C34878D82A}">
                    <a16:rowId xmlns:a16="http://schemas.microsoft.com/office/drawing/2014/main" val="1998833550"/>
                  </a:ext>
                </a:extLst>
              </a:tr>
              <a:tr h="278130">
                <a:tc vMerge="1">
                  <a:txBody>
                    <a:bodyPr/>
                    <a:lstStyle/>
                    <a:p>
                      <a:endParaRPr lang="zh-CN" altLang="en-US"/>
                    </a:p>
                  </a:txBody>
                  <a:tcPr/>
                </a:tc>
                <a:tc>
                  <a:txBody>
                    <a:bodyPr/>
                    <a:lstStyle/>
                    <a:p>
                      <a:pPr algn="l"/>
                      <a:r>
                        <a:rPr lang="zh-CN" sz="900">
                          <a:effectLst/>
                          <a:latin typeface="Times New Roman" panose="02020603050405020304" pitchFamily="18" charset="0"/>
                          <a:ea typeface="楷体" panose="02010609060101010101" pitchFamily="49" charset="-122"/>
                          <a:cs typeface="宋体" panose="02010600030101010101" pitchFamily="2" charset="-122"/>
                        </a:rPr>
                        <a:t>混合 </a:t>
                      </a:r>
                    </a:p>
                  </a:txBody>
                  <a:tcPr marL="51435" marR="51435" marT="0" marB="0" anchor="ctr"/>
                </a:tc>
                <a:tc vMerge="1">
                  <a:txBody>
                    <a:bodyPr/>
                    <a:lstStyle/>
                    <a:p>
                      <a:endParaRPr lang="zh-CN" altLang="en-US"/>
                    </a:p>
                  </a:txBody>
                  <a:tcPr/>
                </a:tc>
                <a:tc>
                  <a:txBody>
                    <a:bodyPr/>
                    <a:lstStyle/>
                    <a:p>
                      <a:pPr algn="l"/>
                      <a:r>
                        <a:rPr lang="en-US" sz="900">
                          <a:effectLst/>
                          <a:latin typeface="Segoe UI" panose="020B0502040204020203" pitchFamily="34" charset="0"/>
                          <a:ea typeface="Segoe UI" panose="020B0502040204020203" pitchFamily="34" charset="0"/>
                          <a:cs typeface="宋体" panose="02010600030101010101" pitchFamily="2" charset="-122"/>
                        </a:rPr>
                        <a:t>19.81</a:t>
                      </a:r>
                      <a:endParaRPr lang="zh-CN" sz="900">
                        <a:effectLst/>
                        <a:latin typeface="Times New Roman" panose="02020603050405020304" pitchFamily="18" charset="0"/>
                        <a:ea typeface="楷体" panose="02010609060101010101" pitchFamily="49" charset="-122"/>
                        <a:cs typeface="宋体" panose="02010600030101010101" pitchFamily="2" charset="-122"/>
                      </a:endParaRPr>
                    </a:p>
                  </a:txBody>
                  <a:tcPr marL="51435" marR="51435" marT="0" marB="0" anchor="ctr"/>
                </a:tc>
                <a:tc>
                  <a:txBody>
                    <a:bodyPr/>
                    <a:lstStyle/>
                    <a:p>
                      <a:pPr algn="l"/>
                      <a:r>
                        <a:rPr lang="en-US" sz="900">
                          <a:effectLst/>
                          <a:latin typeface="Segoe UI" panose="020B0502040204020203" pitchFamily="34" charset="0"/>
                          <a:ea typeface="Segoe UI" panose="020B0502040204020203" pitchFamily="34" charset="0"/>
                          <a:cs typeface="宋体" panose="02010600030101010101" pitchFamily="2" charset="-122"/>
                        </a:rPr>
                        <a:t>17.89</a:t>
                      </a:r>
                      <a:endParaRPr lang="zh-CN" sz="900">
                        <a:effectLst/>
                        <a:latin typeface="Times New Roman" panose="02020603050405020304" pitchFamily="18" charset="0"/>
                        <a:ea typeface="楷体" panose="02010609060101010101" pitchFamily="49" charset="-122"/>
                        <a:cs typeface="宋体" panose="02010600030101010101" pitchFamily="2" charset="-122"/>
                      </a:endParaRPr>
                    </a:p>
                  </a:txBody>
                  <a:tcPr marL="51435" marR="51435" marT="0" marB="0" anchor="ctr"/>
                </a:tc>
                <a:extLst>
                  <a:ext uri="{0D108BD9-81ED-4DB2-BD59-A6C34878D82A}">
                    <a16:rowId xmlns:a16="http://schemas.microsoft.com/office/drawing/2014/main" val="3401812538"/>
                  </a:ext>
                </a:extLst>
              </a:tr>
              <a:tr h="278130">
                <a:tc vMerge="1">
                  <a:txBody>
                    <a:bodyPr/>
                    <a:lstStyle/>
                    <a:p>
                      <a:endParaRPr lang="zh-CN" altLang="en-US"/>
                    </a:p>
                  </a:txBody>
                  <a:tcPr/>
                </a:tc>
                <a:tc>
                  <a:txBody>
                    <a:bodyPr/>
                    <a:lstStyle/>
                    <a:p>
                      <a:pPr algn="l"/>
                      <a:r>
                        <a:rPr lang="zh-CN" sz="900">
                          <a:effectLst/>
                          <a:latin typeface="Times New Roman" panose="02020603050405020304" pitchFamily="18" charset="0"/>
                          <a:ea typeface="楷体" panose="02010609060101010101" pitchFamily="49" charset="-122"/>
                          <a:cs typeface="宋体" panose="02010600030101010101" pitchFamily="2" charset="-122"/>
                        </a:rPr>
                        <a:t>近古 </a:t>
                      </a:r>
                    </a:p>
                  </a:txBody>
                  <a:tcPr marL="51435" marR="51435" marT="0" marB="0" anchor="ctr"/>
                </a:tc>
                <a:tc rowSpan="2">
                  <a:txBody>
                    <a:bodyPr/>
                    <a:lstStyle/>
                    <a:p>
                      <a:pPr algn="l"/>
                      <a:r>
                        <a:rPr lang="zh-CN" sz="900">
                          <a:effectLst/>
                          <a:latin typeface="Times New Roman" panose="02020603050405020304" pitchFamily="18" charset="0"/>
                          <a:ea typeface="楷体" panose="02010609060101010101" pitchFamily="49" charset="-122"/>
                          <a:cs typeface="宋体" panose="02010600030101010101" pitchFamily="2" charset="-122"/>
                        </a:rPr>
                        <a:t>近古 </a:t>
                      </a:r>
                    </a:p>
                  </a:txBody>
                  <a:tcPr marL="51435" marR="51435" marT="0" marB="0" anchor="ctr"/>
                </a:tc>
                <a:tc>
                  <a:txBody>
                    <a:bodyPr/>
                    <a:lstStyle/>
                    <a:p>
                      <a:pPr algn="l"/>
                      <a:r>
                        <a:rPr lang="en-US" sz="900">
                          <a:effectLst/>
                          <a:latin typeface="Segoe UI" panose="020B0502040204020203" pitchFamily="34" charset="0"/>
                          <a:ea typeface="Segoe UI" panose="020B0502040204020203" pitchFamily="34" charset="0"/>
                          <a:cs typeface="宋体" panose="02010600030101010101" pitchFamily="2" charset="-122"/>
                        </a:rPr>
                        <a:t>31.11</a:t>
                      </a:r>
                      <a:endParaRPr lang="zh-CN" sz="900">
                        <a:effectLst/>
                        <a:latin typeface="Times New Roman" panose="02020603050405020304" pitchFamily="18" charset="0"/>
                        <a:ea typeface="楷体" panose="02010609060101010101" pitchFamily="49" charset="-122"/>
                        <a:cs typeface="宋体" panose="02010600030101010101" pitchFamily="2" charset="-122"/>
                      </a:endParaRPr>
                    </a:p>
                  </a:txBody>
                  <a:tcPr marL="51435" marR="51435" marT="0" marB="0" anchor="ctr"/>
                </a:tc>
                <a:tc>
                  <a:txBody>
                    <a:bodyPr/>
                    <a:lstStyle/>
                    <a:p>
                      <a:pPr algn="l"/>
                      <a:r>
                        <a:rPr lang="en-US" sz="900">
                          <a:effectLst/>
                          <a:latin typeface="Segoe UI" panose="020B0502040204020203" pitchFamily="34" charset="0"/>
                          <a:ea typeface="Segoe UI" panose="020B0502040204020203" pitchFamily="34" charset="0"/>
                          <a:cs typeface="宋体" panose="02010600030101010101" pitchFamily="2" charset="-122"/>
                        </a:rPr>
                        <a:t>27.76</a:t>
                      </a:r>
                      <a:endParaRPr lang="zh-CN" sz="900">
                        <a:effectLst/>
                        <a:latin typeface="Times New Roman" panose="02020603050405020304" pitchFamily="18" charset="0"/>
                        <a:ea typeface="楷体" panose="02010609060101010101" pitchFamily="49" charset="-122"/>
                        <a:cs typeface="宋体" panose="02010600030101010101" pitchFamily="2" charset="-122"/>
                      </a:endParaRPr>
                    </a:p>
                  </a:txBody>
                  <a:tcPr marL="51435" marR="51435" marT="0" marB="0" anchor="ctr"/>
                </a:tc>
                <a:extLst>
                  <a:ext uri="{0D108BD9-81ED-4DB2-BD59-A6C34878D82A}">
                    <a16:rowId xmlns:a16="http://schemas.microsoft.com/office/drawing/2014/main" val="3019158309"/>
                  </a:ext>
                </a:extLst>
              </a:tr>
              <a:tr h="278130">
                <a:tc vMerge="1">
                  <a:txBody>
                    <a:bodyPr/>
                    <a:lstStyle/>
                    <a:p>
                      <a:endParaRPr lang="zh-CN" altLang="en-US"/>
                    </a:p>
                  </a:txBody>
                  <a:tcPr/>
                </a:tc>
                <a:tc>
                  <a:txBody>
                    <a:bodyPr/>
                    <a:lstStyle/>
                    <a:p>
                      <a:pPr algn="l"/>
                      <a:r>
                        <a:rPr lang="zh-CN" sz="900">
                          <a:effectLst/>
                          <a:latin typeface="Times New Roman" panose="02020603050405020304" pitchFamily="18" charset="0"/>
                          <a:ea typeface="楷体" panose="02010609060101010101" pitchFamily="49" charset="-122"/>
                          <a:cs typeface="宋体" panose="02010600030101010101" pitchFamily="2" charset="-122"/>
                        </a:rPr>
                        <a:t>混合 </a:t>
                      </a:r>
                    </a:p>
                  </a:txBody>
                  <a:tcPr marL="51435" marR="51435" marT="0" marB="0" anchor="ctr"/>
                </a:tc>
                <a:tc vMerge="1">
                  <a:txBody>
                    <a:bodyPr/>
                    <a:lstStyle/>
                    <a:p>
                      <a:endParaRPr lang="zh-CN" altLang="en-US"/>
                    </a:p>
                  </a:txBody>
                  <a:tcPr/>
                </a:tc>
                <a:tc>
                  <a:txBody>
                    <a:bodyPr/>
                    <a:lstStyle/>
                    <a:p>
                      <a:pPr algn="l"/>
                      <a:r>
                        <a:rPr lang="en-US" sz="900">
                          <a:effectLst/>
                          <a:latin typeface="Segoe UI" panose="020B0502040204020203" pitchFamily="34" charset="0"/>
                          <a:ea typeface="Segoe UI" panose="020B0502040204020203" pitchFamily="34" charset="0"/>
                          <a:cs typeface="宋体" panose="02010600030101010101" pitchFamily="2" charset="-122"/>
                        </a:rPr>
                        <a:t>20.26</a:t>
                      </a:r>
                      <a:endParaRPr lang="zh-CN" sz="900">
                        <a:effectLst/>
                        <a:latin typeface="Times New Roman" panose="02020603050405020304" pitchFamily="18" charset="0"/>
                        <a:ea typeface="楷体" panose="02010609060101010101" pitchFamily="49" charset="-122"/>
                        <a:cs typeface="宋体" panose="02010600030101010101" pitchFamily="2" charset="-122"/>
                      </a:endParaRPr>
                    </a:p>
                  </a:txBody>
                  <a:tcPr marL="51435" marR="51435" marT="0" marB="0" anchor="ctr"/>
                </a:tc>
                <a:tc>
                  <a:txBody>
                    <a:bodyPr/>
                    <a:lstStyle/>
                    <a:p>
                      <a:pPr algn="l"/>
                      <a:r>
                        <a:rPr lang="en-US" sz="900">
                          <a:effectLst/>
                          <a:latin typeface="Segoe UI" panose="020B0502040204020203" pitchFamily="34" charset="0"/>
                          <a:ea typeface="Segoe UI" panose="020B0502040204020203" pitchFamily="34" charset="0"/>
                          <a:cs typeface="宋体" panose="02010600030101010101" pitchFamily="2" charset="-122"/>
                        </a:rPr>
                        <a:t>18.73</a:t>
                      </a:r>
                      <a:endParaRPr lang="zh-CN" sz="900">
                        <a:effectLst/>
                        <a:latin typeface="Times New Roman" panose="02020603050405020304" pitchFamily="18" charset="0"/>
                        <a:ea typeface="楷体" panose="02010609060101010101" pitchFamily="49" charset="-122"/>
                        <a:cs typeface="宋体" panose="02010600030101010101" pitchFamily="2" charset="-122"/>
                      </a:endParaRPr>
                    </a:p>
                  </a:txBody>
                  <a:tcPr marL="51435" marR="51435" marT="0" marB="0" anchor="ctr"/>
                </a:tc>
                <a:extLst>
                  <a:ext uri="{0D108BD9-81ED-4DB2-BD59-A6C34878D82A}">
                    <a16:rowId xmlns:a16="http://schemas.microsoft.com/office/drawing/2014/main" val="4071205464"/>
                  </a:ext>
                </a:extLst>
              </a:tr>
            </a:tbl>
          </a:graphicData>
        </a:graphic>
      </p:graphicFrame>
      <p:sp>
        <p:nvSpPr>
          <p:cNvPr id="5" name="文本框 4">
            <a:extLst>
              <a:ext uri="{FF2B5EF4-FFF2-40B4-BE49-F238E27FC236}">
                <a16:creationId xmlns:a16="http://schemas.microsoft.com/office/drawing/2014/main" id="{AFA7DB56-9DA7-3408-47AC-8C5C1EFFD9BF}"/>
              </a:ext>
            </a:extLst>
          </p:cNvPr>
          <p:cNvSpPr txBox="1"/>
          <p:nvPr/>
        </p:nvSpPr>
        <p:spPr>
          <a:xfrm>
            <a:off x="2656901" y="3591546"/>
            <a:ext cx="3357996" cy="230832"/>
          </a:xfrm>
          <a:prstGeom prst="rect">
            <a:avLst/>
          </a:prstGeom>
          <a:noFill/>
        </p:spPr>
        <p:txBody>
          <a:bodyPr wrap="square">
            <a:spAutoFit/>
          </a:bodyPr>
          <a:lstStyle/>
          <a:p>
            <a:r>
              <a:rPr lang="zh-CN" altLang="en-US" sz="900">
                <a:ea typeface="楷体" panose="02010609060101010101" pitchFamily="49" charset="-122"/>
                <a:cs typeface="黑体" panose="02010609060101010101" pitchFamily="49" charset="-122"/>
              </a:rPr>
              <a:t>表</a:t>
            </a:r>
            <a:r>
              <a:rPr lang="en-US" altLang="zh-CN" sz="900">
                <a:ea typeface="楷体" panose="02010609060101010101" pitchFamily="49" charset="-122"/>
                <a:cs typeface="黑体" panose="02010609060101010101" pitchFamily="49" charset="-122"/>
              </a:rPr>
              <a:t>7 </a:t>
            </a:r>
            <a:r>
              <a:rPr lang="zh-CN" altLang="zh-CN" sz="900">
                <a:ea typeface="楷体" panose="02010609060101010101" pitchFamily="49" charset="-122"/>
                <a:cs typeface="黑体" panose="02010609060101010101" pitchFamily="49" charset="-122"/>
              </a:rPr>
              <a:t>《二十四史》中不同时段单一语料和混合语料模型翻译效果</a:t>
            </a:r>
            <a:endParaRPr lang="zh-CN" altLang="en-US" sz="900">
              <a:ea typeface="楷体" panose="02010609060101010101" pitchFamily="49" charset="-122"/>
            </a:endParaRPr>
          </a:p>
        </p:txBody>
      </p:sp>
    </p:spTree>
    <p:extLst>
      <p:ext uri="{BB962C8B-B14F-4D97-AF65-F5344CB8AC3E}">
        <p14:creationId xmlns:p14="http://schemas.microsoft.com/office/powerpoint/2010/main" val="10169673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174010" y="1100256"/>
            <a:ext cx="2815194" cy="424732"/>
          </a:xfrm>
        </p:spPr>
        <p:txBody>
          <a:bodyPr/>
          <a:lstStyle/>
          <a:p>
            <a:r>
              <a:rPr lang="en-US" altLang="zh-CN"/>
              <a:t>2</a:t>
            </a:r>
            <a:r>
              <a:rPr lang="zh-CN" altLang="en-US"/>
              <a:t>、数据扩展与增强</a:t>
            </a:r>
            <a:endParaRPr lang="zh-CN" altLang="en-US" dirty="0"/>
          </a:p>
        </p:txBody>
      </p:sp>
      <p:sp>
        <p:nvSpPr>
          <p:cNvPr id="5" name="内容占位符 2">
            <a:extLst>
              <a:ext uri="{FF2B5EF4-FFF2-40B4-BE49-F238E27FC236}">
                <a16:creationId xmlns:a16="http://schemas.microsoft.com/office/drawing/2014/main" id="{55A865AD-9936-1565-CC7D-3FB8134692E2}"/>
              </a:ext>
            </a:extLst>
          </p:cNvPr>
          <p:cNvSpPr>
            <a:spLocks noGrp="1"/>
          </p:cNvSpPr>
          <p:nvPr>
            <p:ph idx="1"/>
          </p:nvPr>
        </p:nvSpPr>
        <p:spPr>
          <a:xfrm>
            <a:off x="334134" y="1521939"/>
            <a:ext cx="2909810" cy="3970234"/>
          </a:xfrm>
        </p:spPr>
        <p:txBody>
          <a:bodyPr>
            <a:normAutofit fontScale="25000" lnSpcReduction="20000"/>
          </a:bodyPr>
          <a:lstStyle/>
          <a:p>
            <a:pPr marL="171446" lvl="1">
              <a:lnSpc>
                <a:spcPct val="140000"/>
              </a:lnSpc>
              <a:spcBef>
                <a:spcPts val="750"/>
              </a:spcBef>
              <a:buFont typeface="Wingdings" panose="05000000000000000000" pitchFamily="2" charset="2"/>
              <a:buChar char="u"/>
            </a:pPr>
            <a:r>
              <a:rPr lang="zh-CN" altLang="en-US" sz="6600">
                <a:solidFill>
                  <a:schemeClr val="tx1"/>
                </a:solidFill>
                <a:latin typeface="+mn-lt"/>
              </a:rPr>
              <a:t>数据扩展</a:t>
            </a:r>
            <a:endParaRPr lang="en-US" altLang="zh-CN" sz="6600">
              <a:solidFill>
                <a:schemeClr val="tx1"/>
              </a:solidFill>
              <a:latin typeface="+mn-lt"/>
            </a:endParaRPr>
          </a:p>
          <a:p>
            <a:pPr marL="171446" lvl="1">
              <a:lnSpc>
                <a:spcPct val="140000"/>
              </a:lnSpc>
              <a:spcBef>
                <a:spcPts val="750"/>
              </a:spcBef>
              <a:buFont typeface="Wingdings" panose="05000000000000000000" pitchFamily="2" charset="2"/>
              <a:buChar char="u"/>
            </a:pPr>
            <a:r>
              <a:rPr lang="zh-CN" altLang="en-US" sz="6000">
                <a:solidFill>
                  <a:schemeClr val="tx1"/>
                </a:solidFill>
                <a:latin typeface="+mn-lt"/>
              </a:rPr>
              <a:t>语料扩展</a:t>
            </a:r>
            <a:endParaRPr lang="en-US" altLang="zh-CN" sz="6000">
              <a:solidFill>
                <a:schemeClr val="tx1"/>
              </a:solidFill>
              <a:latin typeface="+mn-lt"/>
            </a:endParaRPr>
          </a:p>
          <a:p>
            <a:pPr lvl="1">
              <a:lnSpc>
                <a:spcPct val="140000"/>
              </a:lnSpc>
            </a:pPr>
            <a:r>
              <a:rPr lang="zh-CN" altLang="en-US" sz="5400"/>
              <a:t>提升古现翻译模型的性能；</a:t>
            </a:r>
            <a:endParaRPr lang="en-US" altLang="zh-CN" sz="5400"/>
          </a:p>
          <a:p>
            <a:pPr lvl="1">
              <a:lnSpc>
                <a:spcPct val="140000"/>
              </a:lnSpc>
            </a:pPr>
            <a:r>
              <a:rPr lang="zh-CN" altLang="en-US" sz="5400"/>
              <a:t>能够有效说明时代特征对机器翻译性能的影响不仅仅在</a:t>
            </a:r>
            <a:r>
              <a:rPr lang="en-US" altLang="zh-CN" sz="5400"/>
              <a:t>《</a:t>
            </a:r>
            <a:r>
              <a:rPr lang="zh-CN" altLang="en-US" sz="5400"/>
              <a:t>二十四史</a:t>
            </a:r>
            <a:r>
              <a:rPr lang="en-US" altLang="zh-CN" sz="5400"/>
              <a:t>》</a:t>
            </a:r>
            <a:r>
              <a:rPr lang="zh-CN" altLang="en-US" sz="5400"/>
              <a:t>语料上可以得到验证，还适用于海量的古代典籍文本。</a:t>
            </a:r>
            <a:endParaRPr lang="en-US" altLang="zh-CN" sz="5400"/>
          </a:p>
          <a:p>
            <a:pPr marL="171446" lvl="1">
              <a:lnSpc>
                <a:spcPct val="140000"/>
              </a:lnSpc>
              <a:spcBef>
                <a:spcPts val="750"/>
              </a:spcBef>
              <a:buFont typeface="Wingdings" panose="05000000000000000000" pitchFamily="2" charset="2"/>
              <a:buChar char="u"/>
            </a:pPr>
            <a:r>
              <a:rPr lang="zh-CN" altLang="en-US" sz="6000">
                <a:solidFill>
                  <a:schemeClr val="tx1"/>
                </a:solidFill>
                <a:latin typeface="+mn-lt"/>
              </a:rPr>
              <a:t>长句切分</a:t>
            </a:r>
            <a:endParaRPr lang="en-US" altLang="zh-CN" sz="6000">
              <a:solidFill>
                <a:schemeClr val="tx1"/>
              </a:solidFill>
              <a:latin typeface="+mn-lt"/>
            </a:endParaRPr>
          </a:p>
          <a:p>
            <a:pPr lvl="1">
              <a:lnSpc>
                <a:spcPct val="140000"/>
              </a:lnSpc>
            </a:pPr>
            <a:r>
              <a:rPr lang="zh-CN" altLang="en-US" sz="5400"/>
              <a:t>利用标点符号将长句划分为多个句子</a:t>
            </a:r>
            <a:endParaRPr lang="en-US" altLang="zh-CN" sz="5400"/>
          </a:p>
          <a:p>
            <a:pPr marL="171446" lvl="1">
              <a:lnSpc>
                <a:spcPct val="140000"/>
              </a:lnSpc>
              <a:spcBef>
                <a:spcPts val="750"/>
              </a:spcBef>
              <a:buFont typeface="Wingdings" panose="05000000000000000000" pitchFamily="2" charset="2"/>
              <a:buChar char="u"/>
            </a:pPr>
            <a:endParaRPr lang="en-US" altLang="zh-CN" sz="4200">
              <a:solidFill>
                <a:schemeClr val="tx1"/>
              </a:solidFill>
              <a:latin typeface="+mn-lt"/>
            </a:endParaRPr>
          </a:p>
        </p:txBody>
      </p:sp>
      <p:graphicFrame>
        <p:nvGraphicFramePr>
          <p:cNvPr id="10" name="表格 9">
            <a:extLst>
              <a:ext uri="{FF2B5EF4-FFF2-40B4-BE49-F238E27FC236}">
                <a16:creationId xmlns:a16="http://schemas.microsoft.com/office/drawing/2014/main" id="{73FAC5F1-EE45-9A14-BDC2-E0DFFB18890F}"/>
              </a:ext>
            </a:extLst>
          </p:cNvPr>
          <p:cNvGraphicFramePr>
            <a:graphicFrameLocks noGrp="1"/>
          </p:cNvGraphicFramePr>
          <p:nvPr>
            <p:extLst>
              <p:ext uri="{D42A27DB-BD31-4B8C-83A1-F6EECF244321}">
                <p14:modId xmlns:p14="http://schemas.microsoft.com/office/powerpoint/2010/main" val="4040663718"/>
              </p:ext>
            </p:extLst>
          </p:nvPr>
        </p:nvGraphicFramePr>
        <p:xfrm>
          <a:off x="3298373" y="1994809"/>
          <a:ext cx="5666014" cy="2449287"/>
        </p:xfrm>
        <a:graphic>
          <a:graphicData uri="http://schemas.openxmlformats.org/drawingml/2006/table">
            <a:tbl>
              <a:tblPr firstRow="1" bandRow="1">
                <a:tableStyleId>{5C22544A-7EE6-4342-B048-85BDC9FD1C3A}</a:tableStyleId>
              </a:tblPr>
              <a:tblGrid>
                <a:gridCol w="1754909">
                  <a:extLst>
                    <a:ext uri="{9D8B030D-6E8A-4147-A177-3AD203B41FA5}">
                      <a16:colId xmlns:a16="http://schemas.microsoft.com/office/drawing/2014/main" val="20000"/>
                    </a:ext>
                  </a:extLst>
                </a:gridCol>
                <a:gridCol w="3911105">
                  <a:extLst>
                    <a:ext uri="{9D8B030D-6E8A-4147-A177-3AD203B41FA5}">
                      <a16:colId xmlns:a16="http://schemas.microsoft.com/office/drawing/2014/main" val="20002"/>
                    </a:ext>
                  </a:extLst>
                </a:gridCol>
              </a:tblGrid>
              <a:tr h="431893">
                <a:tc>
                  <a:txBody>
                    <a:bodyPr/>
                    <a:lstStyle/>
                    <a:p>
                      <a:r>
                        <a:rPr lang="zh-CN" sz="900" kern="100">
                          <a:effectLst/>
                          <a:latin typeface="Times New Roman" panose="02020603050405020304" pitchFamily="18" charset="0"/>
                          <a:ea typeface="楷体" panose="02010609060101010101" pitchFamily="49" charset="-122"/>
                        </a:rPr>
                        <a:t>时间阶段</a:t>
                      </a:r>
                    </a:p>
                  </a:txBody>
                  <a:tcPr marL="51435" marR="51435" marT="0" marB="0" anchor="ctr"/>
                </a:tc>
                <a:tc>
                  <a:txBody>
                    <a:bodyPr/>
                    <a:lstStyle/>
                    <a:p>
                      <a:r>
                        <a:rPr lang="zh-CN" sz="900" kern="100">
                          <a:effectLst/>
                          <a:latin typeface="Times New Roman" panose="02020603050405020304" pitchFamily="18" charset="0"/>
                          <a:ea typeface="楷体" panose="02010609060101010101" pitchFamily="49" charset="-122"/>
                        </a:rPr>
                        <a:t>扩展语料</a:t>
                      </a:r>
                    </a:p>
                  </a:txBody>
                  <a:tcPr marL="51435" marR="51435" marT="0" marB="0" anchor="ctr"/>
                </a:tc>
                <a:extLst>
                  <a:ext uri="{0D108BD9-81ED-4DB2-BD59-A6C34878D82A}">
                    <a16:rowId xmlns:a16="http://schemas.microsoft.com/office/drawing/2014/main" val="10000"/>
                  </a:ext>
                </a:extLst>
              </a:tr>
              <a:tr h="942381">
                <a:tc>
                  <a:txBody>
                    <a:bodyPr/>
                    <a:lstStyle/>
                    <a:p>
                      <a:r>
                        <a:rPr lang="zh-CN" sz="900" kern="100">
                          <a:effectLst/>
                          <a:latin typeface="Times New Roman" panose="02020603050405020304" pitchFamily="18" charset="0"/>
                          <a:ea typeface="楷体" panose="02010609060101010101" pitchFamily="49" charset="-122"/>
                        </a:rPr>
                        <a:t>上古</a:t>
                      </a:r>
                    </a:p>
                  </a:txBody>
                  <a:tcPr marL="51435" marR="51435" marT="0" marB="0" anchor="ctr"/>
                </a:tc>
                <a:tc>
                  <a:txBody>
                    <a:bodyPr/>
                    <a:lstStyle/>
                    <a:p>
                      <a:r>
                        <a:rPr lang="zh-CN" sz="900" kern="100">
                          <a:effectLst/>
                          <a:latin typeface="Times New Roman" panose="02020603050405020304" pitchFamily="18" charset="0"/>
                          <a:ea typeface="楷体" panose="02010609060101010101" pitchFamily="49" charset="-122"/>
                        </a:rPr>
                        <a:t>《管子》《鬼谷子》《国语》《韩非子》《淮南子》《黄帝内经》《黄帝四经》《孔子家语》《老子》《礼记》《列子》</a:t>
                      </a:r>
                    </a:p>
                    <a:p>
                      <a:r>
                        <a:rPr lang="zh-CN" sz="900" kern="100">
                          <a:effectLst/>
                          <a:latin typeface="Times New Roman" panose="02020603050405020304" pitchFamily="18" charset="0"/>
                          <a:ea typeface="楷体" panose="02010609060101010101" pitchFamily="49" charset="-122"/>
                        </a:rPr>
                        <a:t>《六韬》《吕氏春秋》《论衡》《论语》《孟子》《墨子》</a:t>
                      </a:r>
                    </a:p>
                    <a:p>
                      <a:r>
                        <a:rPr lang="zh-CN" sz="900" kern="100">
                          <a:effectLst/>
                          <a:latin typeface="Times New Roman" panose="02020603050405020304" pitchFamily="18" charset="0"/>
                          <a:ea typeface="楷体" panose="02010609060101010101" pitchFamily="49" charset="-122"/>
                        </a:rPr>
                        <a:t>《三略》《山海经》《商君书》《尚书》《司马法》</a:t>
                      </a:r>
                    </a:p>
                    <a:p>
                      <a:r>
                        <a:rPr lang="zh-CN" sz="900" kern="100">
                          <a:effectLst/>
                          <a:latin typeface="Times New Roman" panose="02020603050405020304" pitchFamily="18" charset="0"/>
                          <a:ea typeface="楷体" panose="02010609060101010101" pitchFamily="49" charset="-122"/>
                        </a:rPr>
                        <a:t>《素书》《孙膑兵法》《孙子兵法》</a:t>
                      </a:r>
                    </a:p>
                  </a:txBody>
                  <a:tcPr marL="51435" marR="51435" marT="0" marB="0" anchor="ctr"/>
                </a:tc>
                <a:extLst>
                  <a:ext uri="{0D108BD9-81ED-4DB2-BD59-A6C34878D82A}">
                    <a16:rowId xmlns:a16="http://schemas.microsoft.com/office/drawing/2014/main" val="10001"/>
                  </a:ext>
                </a:extLst>
              </a:tr>
              <a:tr h="509584">
                <a:tc>
                  <a:txBody>
                    <a:bodyPr/>
                    <a:lstStyle/>
                    <a:p>
                      <a:r>
                        <a:rPr lang="zh-CN" sz="900" kern="100">
                          <a:effectLst/>
                          <a:latin typeface="Times New Roman" panose="02020603050405020304" pitchFamily="18" charset="0"/>
                          <a:ea typeface="楷体" panose="02010609060101010101" pitchFamily="49" charset="-122"/>
                        </a:rPr>
                        <a:t>中古</a:t>
                      </a:r>
                    </a:p>
                  </a:txBody>
                  <a:tcPr marL="51435" marR="51435" marT="0" marB="0" anchor="ctr"/>
                </a:tc>
                <a:tc>
                  <a:txBody>
                    <a:bodyPr/>
                    <a:lstStyle/>
                    <a:p>
                      <a:r>
                        <a:rPr lang="zh-CN" sz="900" kern="100">
                          <a:effectLst/>
                          <a:latin typeface="Times New Roman" panose="02020603050405020304" pitchFamily="18" charset="0"/>
                          <a:ea typeface="楷体" panose="02010609060101010101" pitchFamily="49" charset="-122"/>
                        </a:rPr>
                        <a:t>《抱朴子》《将苑》《千字文》《三十六计》《伤寒论》</a:t>
                      </a:r>
                    </a:p>
                    <a:p>
                      <a:r>
                        <a:rPr lang="zh-CN" sz="900" kern="100">
                          <a:effectLst/>
                          <a:latin typeface="Times New Roman" panose="02020603050405020304" pitchFamily="18" charset="0"/>
                          <a:ea typeface="楷体" panose="02010609060101010101" pitchFamily="49" charset="-122"/>
                        </a:rPr>
                        <a:t>《世说新语》《水经注》《搜神后记》《搜神记》</a:t>
                      </a:r>
                    </a:p>
                  </a:txBody>
                  <a:tcPr marL="51435" marR="51435" marT="0" marB="0" anchor="ctr"/>
                </a:tc>
                <a:extLst>
                  <a:ext uri="{0D108BD9-81ED-4DB2-BD59-A6C34878D82A}">
                    <a16:rowId xmlns:a16="http://schemas.microsoft.com/office/drawing/2014/main" val="10002"/>
                  </a:ext>
                </a:extLst>
              </a:tr>
              <a:tr h="565429">
                <a:tc>
                  <a:txBody>
                    <a:bodyPr/>
                    <a:lstStyle/>
                    <a:p>
                      <a:r>
                        <a:rPr lang="zh-CN" sz="900" kern="100">
                          <a:effectLst/>
                          <a:latin typeface="Times New Roman" panose="02020603050405020304" pitchFamily="18" charset="0"/>
                          <a:ea typeface="楷体" panose="02010609060101010101" pitchFamily="49" charset="-122"/>
                        </a:rPr>
                        <a:t>近古</a:t>
                      </a:r>
                    </a:p>
                  </a:txBody>
                  <a:tcPr marL="51435" marR="51435" marT="0" marB="0" anchor="ctr"/>
                </a:tc>
                <a:tc>
                  <a:txBody>
                    <a:bodyPr/>
                    <a:lstStyle/>
                    <a:p>
                      <a:r>
                        <a:rPr lang="zh-CN" sz="900" kern="100">
                          <a:effectLst/>
                          <a:latin typeface="Times New Roman" panose="02020603050405020304" pitchFamily="18" charset="0"/>
                          <a:ea typeface="楷体" panose="02010609060101010101" pitchFamily="49" charset="-122"/>
                        </a:rPr>
                        <a:t>《百战奇略》《冰鉴》《菜根谭》《大学章句集注》</a:t>
                      </a:r>
                    </a:p>
                    <a:p>
                      <a:r>
                        <a:rPr lang="zh-CN" sz="900" kern="100">
                          <a:effectLst/>
                          <a:latin typeface="Times New Roman" panose="02020603050405020304" pitchFamily="18" charset="0"/>
                          <a:ea typeface="楷体" panose="02010609060101010101" pitchFamily="49" charset="-122"/>
                        </a:rPr>
                        <a:t>《弟子规》《公孙龙子》《梦溪笔谈》《农桑辑要》</a:t>
                      </a:r>
                    </a:p>
                    <a:p>
                      <a:r>
                        <a:rPr lang="zh-CN" sz="900" kern="100">
                          <a:effectLst/>
                          <a:latin typeface="Times New Roman" panose="02020603050405020304" pitchFamily="18" charset="0"/>
                          <a:ea typeface="楷体" panose="02010609060101010101" pitchFamily="49" charset="-122"/>
                        </a:rPr>
                        <a:t>《棋经十三篇》《容斋随笔》《三字经》</a:t>
                      </a:r>
                    </a:p>
                  </a:txBody>
                  <a:tcPr marL="51435" marR="51435" marT="0" marB="0" anchor="ctr"/>
                </a:tc>
                <a:extLst>
                  <a:ext uri="{0D108BD9-81ED-4DB2-BD59-A6C34878D82A}">
                    <a16:rowId xmlns:a16="http://schemas.microsoft.com/office/drawing/2014/main" val="10003"/>
                  </a:ext>
                </a:extLst>
              </a:tr>
            </a:tbl>
          </a:graphicData>
        </a:graphic>
      </p:graphicFrame>
      <p:sp>
        <p:nvSpPr>
          <p:cNvPr id="3" name="文本框 2">
            <a:extLst>
              <a:ext uri="{FF2B5EF4-FFF2-40B4-BE49-F238E27FC236}">
                <a16:creationId xmlns:a16="http://schemas.microsoft.com/office/drawing/2014/main" id="{5200A3B4-FEB6-AF0B-E6D1-F3E9858E9E89}"/>
              </a:ext>
            </a:extLst>
          </p:cNvPr>
          <p:cNvSpPr txBox="1"/>
          <p:nvPr/>
        </p:nvSpPr>
        <p:spPr>
          <a:xfrm>
            <a:off x="4014602" y="1805566"/>
            <a:ext cx="4592781" cy="262251"/>
          </a:xfrm>
          <a:prstGeom prst="rect">
            <a:avLst/>
          </a:prstGeom>
          <a:noFill/>
        </p:spPr>
        <p:txBody>
          <a:bodyPr wrap="square">
            <a:spAutoFit/>
          </a:bodyPr>
          <a:lstStyle/>
          <a:p>
            <a:pPr algn="ctr">
              <a:lnSpc>
                <a:spcPts val="1500"/>
              </a:lnSpc>
            </a:pPr>
            <a:r>
              <a:rPr lang="zh-CN" altLang="zh-CN" sz="900" kern="100">
                <a:latin typeface="Times New Roman" panose="02020603050405020304" pitchFamily="18" charset="0"/>
                <a:ea typeface="楷体" panose="02010609060101010101" pitchFamily="49" charset="-122"/>
              </a:rPr>
              <a:t>表</a:t>
            </a:r>
            <a:r>
              <a:rPr lang="en-US" altLang="zh-CN" sz="900" kern="100">
                <a:latin typeface="Times New Roman" panose="02020603050405020304" pitchFamily="18" charset="0"/>
                <a:ea typeface="楷体" panose="02010609060101010101" pitchFamily="49" charset="-122"/>
              </a:rPr>
              <a:t>8 </a:t>
            </a:r>
            <a:r>
              <a:rPr lang="zh-CN" altLang="zh-CN" sz="900" kern="100">
                <a:latin typeface="Times New Roman" panose="02020603050405020304" pitchFamily="18" charset="0"/>
                <a:ea typeface="楷体" panose="02010609060101010101" pitchFamily="49" charset="-122"/>
              </a:rPr>
              <a:t>扩展后不同时段典籍文本语料</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174010" y="1100256"/>
            <a:ext cx="2815194" cy="424732"/>
          </a:xfrm>
        </p:spPr>
        <p:txBody>
          <a:bodyPr/>
          <a:lstStyle/>
          <a:p>
            <a:r>
              <a:rPr lang="en-US" altLang="zh-CN"/>
              <a:t>2</a:t>
            </a:r>
            <a:r>
              <a:rPr lang="zh-CN" altLang="en-US"/>
              <a:t>、数据扩展与增强</a:t>
            </a:r>
            <a:endParaRPr lang="zh-CN" altLang="en-US" dirty="0"/>
          </a:p>
        </p:txBody>
      </p:sp>
      <p:sp>
        <p:nvSpPr>
          <p:cNvPr id="5" name="内容占位符 2">
            <a:extLst>
              <a:ext uri="{FF2B5EF4-FFF2-40B4-BE49-F238E27FC236}">
                <a16:creationId xmlns:a16="http://schemas.microsoft.com/office/drawing/2014/main" id="{55A865AD-9936-1565-CC7D-3FB8134692E2}"/>
              </a:ext>
            </a:extLst>
          </p:cNvPr>
          <p:cNvSpPr>
            <a:spLocks noGrp="1"/>
          </p:cNvSpPr>
          <p:nvPr>
            <p:ph idx="1"/>
          </p:nvPr>
        </p:nvSpPr>
        <p:spPr>
          <a:xfrm>
            <a:off x="489859" y="1550764"/>
            <a:ext cx="3494315" cy="2078258"/>
          </a:xfrm>
        </p:spPr>
        <p:txBody>
          <a:bodyPr>
            <a:normAutofit fontScale="32500" lnSpcReduction="20000"/>
          </a:bodyPr>
          <a:lstStyle/>
          <a:p>
            <a:pPr marL="171446" lvl="1">
              <a:lnSpc>
                <a:spcPct val="140000"/>
              </a:lnSpc>
              <a:spcBef>
                <a:spcPts val="750"/>
              </a:spcBef>
              <a:buFont typeface="Wingdings" panose="05000000000000000000" pitchFamily="2" charset="2"/>
              <a:buChar char="u"/>
            </a:pPr>
            <a:r>
              <a:rPr lang="zh-CN" altLang="en-US" sz="5100">
                <a:solidFill>
                  <a:schemeClr val="tx1"/>
                </a:solidFill>
                <a:latin typeface="+mn-lt"/>
              </a:rPr>
              <a:t>数据增强</a:t>
            </a:r>
            <a:endParaRPr lang="en-US" altLang="zh-CN" sz="5100">
              <a:solidFill>
                <a:schemeClr val="tx1"/>
              </a:solidFill>
              <a:latin typeface="+mn-lt"/>
            </a:endParaRPr>
          </a:p>
          <a:p>
            <a:pPr marL="171446" lvl="1">
              <a:lnSpc>
                <a:spcPct val="140000"/>
              </a:lnSpc>
              <a:spcBef>
                <a:spcPts val="750"/>
              </a:spcBef>
              <a:buFont typeface="Wingdings" panose="05000000000000000000" pitchFamily="2" charset="2"/>
              <a:buChar char="u"/>
            </a:pPr>
            <a:r>
              <a:rPr lang="zh-CN" altLang="en-US" sz="4200">
                <a:solidFill>
                  <a:schemeClr val="tx1"/>
                </a:solidFill>
                <a:latin typeface="+mn-lt"/>
              </a:rPr>
              <a:t>同义词替换</a:t>
            </a:r>
            <a:endParaRPr lang="en-US" altLang="zh-CN" sz="4200">
              <a:solidFill>
                <a:schemeClr val="tx1"/>
              </a:solidFill>
              <a:latin typeface="+mn-lt"/>
            </a:endParaRPr>
          </a:p>
          <a:p>
            <a:pPr lvl="1">
              <a:lnSpc>
                <a:spcPct val="140000"/>
              </a:lnSpc>
            </a:pPr>
            <a:r>
              <a:rPr lang="zh-CN" altLang="en-US" sz="4200"/>
              <a:t>随机替换</a:t>
            </a:r>
            <a:endParaRPr lang="en-US" altLang="zh-CN" sz="4200"/>
          </a:p>
          <a:p>
            <a:pPr lvl="1">
              <a:lnSpc>
                <a:spcPct val="140000"/>
              </a:lnSpc>
            </a:pPr>
            <a:r>
              <a:rPr lang="zh-CN" altLang="en-US" sz="4200"/>
              <a:t>如“余尝上于清冷之台”可以随机替换为“吾尝上于清冷之台”或者“予尝上于清冷之台”</a:t>
            </a:r>
            <a:endParaRPr lang="en-US" altLang="zh-CN" sz="4200"/>
          </a:p>
        </p:txBody>
      </p:sp>
      <p:graphicFrame>
        <p:nvGraphicFramePr>
          <p:cNvPr id="2" name="表格 2">
            <a:extLst>
              <a:ext uri="{FF2B5EF4-FFF2-40B4-BE49-F238E27FC236}">
                <a16:creationId xmlns:a16="http://schemas.microsoft.com/office/drawing/2014/main" id="{450253A4-4FB6-E0AC-6C41-160A744CA76C}"/>
              </a:ext>
            </a:extLst>
          </p:cNvPr>
          <p:cNvGraphicFramePr>
            <a:graphicFrameLocks noGrp="1"/>
          </p:cNvGraphicFramePr>
          <p:nvPr>
            <p:extLst>
              <p:ext uri="{D42A27DB-BD31-4B8C-83A1-F6EECF244321}">
                <p14:modId xmlns:p14="http://schemas.microsoft.com/office/powerpoint/2010/main" val="1279018946"/>
              </p:ext>
            </p:extLst>
          </p:nvPr>
        </p:nvGraphicFramePr>
        <p:xfrm>
          <a:off x="625928" y="3698750"/>
          <a:ext cx="3429001" cy="2047458"/>
        </p:xfrm>
        <a:graphic>
          <a:graphicData uri="http://schemas.openxmlformats.org/drawingml/2006/table">
            <a:tbl>
              <a:tblPr firstRow="1" bandRow="1">
                <a:tableStyleId>{5C22544A-7EE6-4342-B048-85BDC9FD1C3A}</a:tableStyleId>
              </a:tblPr>
              <a:tblGrid>
                <a:gridCol w="580592">
                  <a:extLst>
                    <a:ext uri="{9D8B030D-6E8A-4147-A177-3AD203B41FA5}">
                      <a16:colId xmlns:a16="http://schemas.microsoft.com/office/drawing/2014/main" val="4287464784"/>
                    </a:ext>
                  </a:extLst>
                </a:gridCol>
                <a:gridCol w="2848409">
                  <a:extLst>
                    <a:ext uri="{9D8B030D-6E8A-4147-A177-3AD203B41FA5}">
                      <a16:colId xmlns:a16="http://schemas.microsoft.com/office/drawing/2014/main" val="60778301"/>
                    </a:ext>
                  </a:extLst>
                </a:gridCol>
              </a:tblGrid>
              <a:tr h="341243">
                <a:tc>
                  <a:txBody>
                    <a:bodyPr/>
                    <a:lstStyle/>
                    <a:p>
                      <a:r>
                        <a:rPr lang="zh-CN" sz="900" kern="100">
                          <a:effectLst/>
                          <a:latin typeface="Times New Roman" panose="02020603050405020304" pitchFamily="18" charset="0"/>
                          <a:ea typeface="楷体" panose="02010609060101010101" pitchFamily="49" charset="-122"/>
                        </a:rPr>
                        <a:t>序号</a:t>
                      </a:r>
                    </a:p>
                  </a:txBody>
                  <a:tcPr marL="51435" marR="51435" marT="0" marB="0" anchor="ctr"/>
                </a:tc>
                <a:tc>
                  <a:txBody>
                    <a:bodyPr/>
                    <a:lstStyle/>
                    <a:p>
                      <a:r>
                        <a:rPr lang="zh-CN" sz="900" kern="100">
                          <a:effectLst/>
                          <a:latin typeface="Times New Roman" panose="02020603050405020304" pitchFamily="18" charset="0"/>
                          <a:ea typeface="楷体" panose="02010609060101010101" pitchFamily="49" charset="-122"/>
                        </a:rPr>
                        <a:t>同义词</a:t>
                      </a:r>
                    </a:p>
                  </a:txBody>
                  <a:tcPr marL="51435" marR="51435" marT="0" marB="0" anchor="ctr"/>
                </a:tc>
                <a:extLst>
                  <a:ext uri="{0D108BD9-81ED-4DB2-BD59-A6C34878D82A}">
                    <a16:rowId xmlns:a16="http://schemas.microsoft.com/office/drawing/2014/main" val="4225457870"/>
                  </a:ext>
                </a:extLst>
              </a:tr>
              <a:tr h="341243">
                <a:tc>
                  <a:txBody>
                    <a:bodyPr/>
                    <a:lstStyle/>
                    <a:p>
                      <a:r>
                        <a:rPr lang="en-US" sz="900" kern="100">
                          <a:effectLst/>
                          <a:latin typeface="楷体" panose="02010609060101010101" pitchFamily="49" charset="-122"/>
                          <a:ea typeface="楷体" panose="02010609060101010101" pitchFamily="49" charset="-122"/>
                        </a:rPr>
                        <a:t>1</a:t>
                      </a:r>
                      <a:endParaRPr lang="zh-CN" sz="900" kern="100">
                        <a:effectLst/>
                        <a:latin typeface="Times New Roman" panose="02020603050405020304" pitchFamily="18" charset="0"/>
                        <a:ea typeface="楷体" panose="02010609060101010101" pitchFamily="49" charset="-122"/>
                      </a:endParaRPr>
                    </a:p>
                  </a:txBody>
                  <a:tcPr marL="51435" marR="51435" marT="0" marB="0" anchor="ctr"/>
                </a:tc>
                <a:tc>
                  <a:txBody>
                    <a:bodyPr/>
                    <a:lstStyle/>
                    <a:p>
                      <a:r>
                        <a:rPr lang="zh-CN" sz="900" kern="100">
                          <a:effectLst/>
                          <a:latin typeface="Times New Roman" panose="02020603050405020304" pitchFamily="18" charset="0"/>
                          <a:ea typeface="楷体" panose="02010609060101010101" pitchFamily="49" charset="-122"/>
                        </a:rPr>
                        <a:t>予、余、吾、我、孤、寡人、朕</a:t>
                      </a:r>
                    </a:p>
                  </a:txBody>
                  <a:tcPr marL="51435" marR="51435" marT="0" marB="0" anchor="ctr"/>
                </a:tc>
                <a:extLst>
                  <a:ext uri="{0D108BD9-81ED-4DB2-BD59-A6C34878D82A}">
                    <a16:rowId xmlns:a16="http://schemas.microsoft.com/office/drawing/2014/main" val="3182293070"/>
                  </a:ext>
                </a:extLst>
              </a:tr>
              <a:tr h="341243">
                <a:tc>
                  <a:txBody>
                    <a:bodyPr/>
                    <a:lstStyle/>
                    <a:p>
                      <a:r>
                        <a:rPr lang="en-US" sz="900" kern="100">
                          <a:effectLst/>
                          <a:latin typeface="楷体" panose="02010609060101010101" pitchFamily="49" charset="-122"/>
                          <a:ea typeface="楷体" panose="02010609060101010101" pitchFamily="49" charset="-122"/>
                        </a:rPr>
                        <a:t>2</a:t>
                      </a:r>
                      <a:endParaRPr lang="zh-CN" sz="900" kern="100">
                        <a:effectLst/>
                        <a:latin typeface="Times New Roman" panose="02020603050405020304" pitchFamily="18" charset="0"/>
                        <a:ea typeface="楷体" panose="02010609060101010101" pitchFamily="49" charset="-122"/>
                      </a:endParaRPr>
                    </a:p>
                  </a:txBody>
                  <a:tcPr marL="51435" marR="51435" marT="0" marB="0" anchor="ctr"/>
                </a:tc>
                <a:tc>
                  <a:txBody>
                    <a:bodyPr/>
                    <a:lstStyle/>
                    <a:p>
                      <a:r>
                        <a:rPr lang="zh-CN" sz="900" kern="100">
                          <a:effectLst/>
                          <a:latin typeface="Times New Roman" panose="02020603050405020304" pitchFamily="18" charset="0"/>
                          <a:ea typeface="楷体" panose="02010609060101010101" pitchFamily="49" charset="-122"/>
                        </a:rPr>
                        <a:t>女、汝、尔、若、而、乃</a:t>
                      </a:r>
                      <a:r>
                        <a:rPr lang="en-US" sz="900" kern="100">
                          <a:effectLst/>
                          <a:latin typeface="Times New Roman" panose="02020603050405020304" pitchFamily="18" charset="0"/>
                          <a:ea typeface="楷体" panose="02010609060101010101" pitchFamily="49" charset="-122"/>
                        </a:rPr>
                        <a:t>, </a:t>
                      </a:r>
                      <a:r>
                        <a:rPr lang="zh-CN" sz="900" kern="100">
                          <a:effectLst/>
                          <a:latin typeface="Times New Roman" panose="02020603050405020304" pitchFamily="18" charset="0"/>
                          <a:ea typeface="楷体" panose="02010609060101010101" pitchFamily="49" charset="-122"/>
                        </a:rPr>
                        <a:t>子</a:t>
                      </a:r>
                    </a:p>
                  </a:txBody>
                  <a:tcPr marL="51435" marR="51435" marT="0" marB="0" anchor="ctr"/>
                </a:tc>
                <a:extLst>
                  <a:ext uri="{0D108BD9-81ED-4DB2-BD59-A6C34878D82A}">
                    <a16:rowId xmlns:a16="http://schemas.microsoft.com/office/drawing/2014/main" val="2610316129"/>
                  </a:ext>
                </a:extLst>
              </a:tr>
              <a:tr h="341243">
                <a:tc>
                  <a:txBody>
                    <a:bodyPr/>
                    <a:lstStyle/>
                    <a:p>
                      <a:r>
                        <a:rPr lang="en-US" sz="900" kern="100">
                          <a:effectLst/>
                          <a:latin typeface="楷体" panose="02010609060101010101" pitchFamily="49" charset="-122"/>
                          <a:ea typeface="楷体" panose="02010609060101010101" pitchFamily="49" charset="-122"/>
                        </a:rPr>
                        <a:t>3</a:t>
                      </a:r>
                      <a:endParaRPr lang="zh-CN" sz="900" kern="100">
                        <a:effectLst/>
                        <a:latin typeface="Times New Roman" panose="02020603050405020304" pitchFamily="18" charset="0"/>
                        <a:ea typeface="楷体" panose="02010609060101010101" pitchFamily="49" charset="-122"/>
                      </a:endParaRPr>
                    </a:p>
                  </a:txBody>
                  <a:tcPr marL="51435" marR="51435" marT="0" marB="0" anchor="ctr"/>
                </a:tc>
                <a:tc>
                  <a:txBody>
                    <a:bodyPr/>
                    <a:lstStyle/>
                    <a:p>
                      <a:r>
                        <a:rPr lang="zh-CN" sz="900" kern="100">
                          <a:effectLst/>
                          <a:latin typeface="Times New Roman" panose="02020603050405020304" pitchFamily="18" charset="0"/>
                          <a:ea typeface="楷体" panose="02010609060101010101" pitchFamily="49" charset="-122"/>
                        </a:rPr>
                        <a:t>其、之、厥、彼</a:t>
                      </a:r>
                    </a:p>
                  </a:txBody>
                  <a:tcPr marL="51435" marR="51435" marT="0" marB="0" anchor="ctr"/>
                </a:tc>
                <a:extLst>
                  <a:ext uri="{0D108BD9-81ED-4DB2-BD59-A6C34878D82A}">
                    <a16:rowId xmlns:a16="http://schemas.microsoft.com/office/drawing/2014/main" val="1058335040"/>
                  </a:ext>
                </a:extLst>
              </a:tr>
              <a:tr h="341243">
                <a:tc>
                  <a:txBody>
                    <a:bodyPr/>
                    <a:lstStyle/>
                    <a:p>
                      <a:r>
                        <a:rPr lang="en-US" sz="900" kern="100">
                          <a:effectLst/>
                          <a:latin typeface="楷体" panose="02010609060101010101" pitchFamily="49" charset="-122"/>
                          <a:ea typeface="楷体" panose="02010609060101010101" pitchFamily="49" charset="-122"/>
                        </a:rPr>
                        <a:t>4</a:t>
                      </a:r>
                      <a:endParaRPr lang="zh-CN" sz="900" kern="100">
                        <a:effectLst/>
                        <a:latin typeface="Times New Roman" panose="02020603050405020304" pitchFamily="18" charset="0"/>
                        <a:ea typeface="楷体" panose="02010609060101010101" pitchFamily="49" charset="-122"/>
                      </a:endParaRPr>
                    </a:p>
                  </a:txBody>
                  <a:tcPr marL="51435" marR="51435" marT="0" marB="0" anchor="ctr"/>
                </a:tc>
                <a:tc>
                  <a:txBody>
                    <a:bodyPr/>
                    <a:lstStyle/>
                    <a:p>
                      <a:r>
                        <a:rPr lang="zh-CN" sz="900" kern="100">
                          <a:effectLst/>
                          <a:latin typeface="Times New Roman" panose="02020603050405020304" pitchFamily="18" charset="0"/>
                          <a:ea typeface="楷体" panose="02010609060101010101" pitchFamily="49" charset="-122"/>
                        </a:rPr>
                        <a:t>是、此、斯、兹</a:t>
                      </a:r>
                    </a:p>
                  </a:txBody>
                  <a:tcPr marL="51435" marR="51435" marT="0" marB="0" anchor="ctr"/>
                </a:tc>
                <a:extLst>
                  <a:ext uri="{0D108BD9-81ED-4DB2-BD59-A6C34878D82A}">
                    <a16:rowId xmlns:a16="http://schemas.microsoft.com/office/drawing/2014/main" val="3916562046"/>
                  </a:ext>
                </a:extLst>
              </a:tr>
              <a:tr h="341243">
                <a:tc>
                  <a:txBody>
                    <a:bodyPr/>
                    <a:lstStyle/>
                    <a:p>
                      <a:r>
                        <a:rPr lang="en-US" sz="900" kern="100">
                          <a:effectLst/>
                          <a:latin typeface="楷体" panose="02010609060101010101" pitchFamily="49" charset="-122"/>
                          <a:ea typeface="楷体" panose="02010609060101010101" pitchFamily="49" charset="-122"/>
                        </a:rPr>
                        <a:t>5</a:t>
                      </a:r>
                      <a:endParaRPr lang="zh-CN" sz="900" kern="100">
                        <a:effectLst/>
                        <a:latin typeface="Times New Roman" panose="02020603050405020304" pitchFamily="18" charset="0"/>
                        <a:ea typeface="楷体" panose="02010609060101010101" pitchFamily="49" charset="-122"/>
                      </a:endParaRPr>
                    </a:p>
                  </a:txBody>
                  <a:tcPr marL="51435" marR="51435" marT="0" marB="0" anchor="ctr"/>
                </a:tc>
                <a:tc>
                  <a:txBody>
                    <a:bodyPr/>
                    <a:lstStyle/>
                    <a:p>
                      <a:r>
                        <a:rPr lang="zh-CN" sz="900" kern="100">
                          <a:effectLst/>
                          <a:latin typeface="Times New Roman" panose="02020603050405020304" pitchFamily="18" charset="0"/>
                          <a:ea typeface="楷体" panose="02010609060101010101" pitchFamily="49" charset="-122"/>
                        </a:rPr>
                        <a:t>苟、假、若、设、即</a:t>
                      </a:r>
                    </a:p>
                  </a:txBody>
                  <a:tcPr marL="51435" marR="51435" marT="0" marB="0" anchor="ctr"/>
                </a:tc>
                <a:extLst>
                  <a:ext uri="{0D108BD9-81ED-4DB2-BD59-A6C34878D82A}">
                    <a16:rowId xmlns:a16="http://schemas.microsoft.com/office/drawing/2014/main" val="2074109781"/>
                  </a:ext>
                </a:extLst>
              </a:tr>
            </a:tbl>
          </a:graphicData>
        </a:graphic>
      </p:graphicFrame>
      <p:graphicFrame>
        <p:nvGraphicFramePr>
          <p:cNvPr id="4" name="表格 6">
            <a:extLst>
              <a:ext uri="{FF2B5EF4-FFF2-40B4-BE49-F238E27FC236}">
                <a16:creationId xmlns:a16="http://schemas.microsoft.com/office/drawing/2014/main" id="{E832F75D-DF35-8E03-2560-53AC9F2D6886}"/>
              </a:ext>
            </a:extLst>
          </p:cNvPr>
          <p:cNvGraphicFramePr>
            <a:graphicFrameLocks noGrp="1"/>
          </p:cNvGraphicFramePr>
          <p:nvPr>
            <p:extLst>
              <p:ext uri="{D42A27DB-BD31-4B8C-83A1-F6EECF244321}">
                <p14:modId xmlns:p14="http://schemas.microsoft.com/office/powerpoint/2010/main" val="1324387175"/>
              </p:ext>
            </p:extLst>
          </p:nvPr>
        </p:nvGraphicFramePr>
        <p:xfrm>
          <a:off x="4486157" y="3698747"/>
          <a:ext cx="4298616" cy="2047458"/>
        </p:xfrm>
        <a:graphic>
          <a:graphicData uri="http://schemas.openxmlformats.org/drawingml/2006/table">
            <a:tbl>
              <a:tblPr firstRow="1" bandRow="1">
                <a:tableStyleId>{5C22544A-7EE6-4342-B048-85BDC9FD1C3A}</a:tableStyleId>
              </a:tblPr>
              <a:tblGrid>
                <a:gridCol w="1432872">
                  <a:extLst>
                    <a:ext uri="{9D8B030D-6E8A-4147-A177-3AD203B41FA5}">
                      <a16:colId xmlns:a16="http://schemas.microsoft.com/office/drawing/2014/main" val="52843125"/>
                    </a:ext>
                  </a:extLst>
                </a:gridCol>
                <a:gridCol w="1432872">
                  <a:extLst>
                    <a:ext uri="{9D8B030D-6E8A-4147-A177-3AD203B41FA5}">
                      <a16:colId xmlns:a16="http://schemas.microsoft.com/office/drawing/2014/main" val="364266010"/>
                    </a:ext>
                  </a:extLst>
                </a:gridCol>
                <a:gridCol w="1432872">
                  <a:extLst>
                    <a:ext uri="{9D8B030D-6E8A-4147-A177-3AD203B41FA5}">
                      <a16:colId xmlns:a16="http://schemas.microsoft.com/office/drawing/2014/main" val="4149255552"/>
                    </a:ext>
                  </a:extLst>
                </a:gridCol>
              </a:tblGrid>
              <a:tr h="341243">
                <a:tc>
                  <a:txBody>
                    <a:bodyPr/>
                    <a:lstStyle/>
                    <a:p>
                      <a:r>
                        <a:rPr lang="zh-CN" sz="900" kern="100">
                          <a:effectLst/>
                          <a:latin typeface="Times New Roman" panose="02020603050405020304" pitchFamily="18" charset="0"/>
                          <a:ea typeface="楷体" panose="02010609060101010101" pitchFamily="49" charset="-122"/>
                        </a:rPr>
                        <a:t>序号</a:t>
                      </a:r>
                    </a:p>
                  </a:txBody>
                  <a:tcPr marL="51435" marR="51435" marT="0" marB="0" anchor="ctr"/>
                </a:tc>
                <a:tc>
                  <a:txBody>
                    <a:bodyPr/>
                    <a:lstStyle/>
                    <a:p>
                      <a:r>
                        <a:rPr lang="zh-CN" sz="900" kern="100">
                          <a:effectLst/>
                          <a:latin typeface="Times New Roman" panose="02020603050405020304" pitchFamily="18" charset="0"/>
                          <a:ea typeface="楷体" panose="02010609060101010101" pitchFamily="49" charset="-122"/>
                        </a:rPr>
                        <a:t>原字</a:t>
                      </a:r>
                    </a:p>
                  </a:txBody>
                  <a:tcPr marL="51435" marR="51435" marT="0" marB="0" anchor="ctr"/>
                </a:tc>
                <a:tc>
                  <a:txBody>
                    <a:bodyPr/>
                    <a:lstStyle/>
                    <a:p>
                      <a:r>
                        <a:rPr lang="zh-CN" sz="900" kern="100">
                          <a:effectLst/>
                          <a:latin typeface="Times New Roman" panose="02020603050405020304" pitchFamily="18" charset="0"/>
                          <a:ea typeface="楷体" panose="02010609060101010101" pitchFamily="49" charset="-122"/>
                        </a:rPr>
                        <a:t>形似字</a:t>
                      </a:r>
                    </a:p>
                  </a:txBody>
                  <a:tcPr marL="51435" marR="51435" marT="0" marB="0" anchor="ctr"/>
                </a:tc>
                <a:extLst>
                  <a:ext uri="{0D108BD9-81ED-4DB2-BD59-A6C34878D82A}">
                    <a16:rowId xmlns:a16="http://schemas.microsoft.com/office/drawing/2014/main" val="56280045"/>
                  </a:ext>
                </a:extLst>
              </a:tr>
              <a:tr h="341243">
                <a:tc>
                  <a:txBody>
                    <a:bodyPr/>
                    <a:lstStyle/>
                    <a:p>
                      <a:r>
                        <a:rPr lang="en-US" sz="900" kern="100">
                          <a:effectLst/>
                          <a:latin typeface="楷体" panose="02010609060101010101" pitchFamily="49" charset="-122"/>
                          <a:ea typeface="楷体" panose="02010609060101010101" pitchFamily="49" charset="-122"/>
                        </a:rPr>
                        <a:t>1</a:t>
                      </a:r>
                      <a:endParaRPr lang="zh-CN" sz="900" kern="100">
                        <a:effectLst/>
                        <a:latin typeface="Times New Roman" panose="02020603050405020304" pitchFamily="18" charset="0"/>
                        <a:ea typeface="楷体" panose="02010609060101010101" pitchFamily="49" charset="-122"/>
                      </a:endParaRPr>
                    </a:p>
                  </a:txBody>
                  <a:tcPr marL="51435" marR="51435" marT="0" marB="0" anchor="ctr"/>
                </a:tc>
                <a:tc>
                  <a:txBody>
                    <a:bodyPr/>
                    <a:lstStyle/>
                    <a:p>
                      <a:r>
                        <a:rPr lang="zh-CN" sz="900" kern="100">
                          <a:effectLst/>
                          <a:latin typeface="Times New Roman" panose="02020603050405020304" pitchFamily="18" charset="0"/>
                          <a:ea typeface="楷体" panose="02010609060101010101" pitchFamily="49" charset="-122"/>
                        </a:rPr>
                        <a:t>曰</a:t>
                      </a:r>
                    </a:p>
                  </a:txBody>
                  <a:tcPr marL="51435" marR="51435" marT="0" marB="0" anchor="ctr"/>
                </a:tc>
                <a:tc>
                  <a:txBody>
                    <a:bodyPr/>
                    <a:lstStyle/>
                    <a:p>
                      <a:r>
                        <a:rPr lang="zh-CN" sz="900" kern="100">
                          <a:effectLst/>
                          <a:latin typeface="Times New Roman" panose="02020603050405020304" pitchFamily="18" charset="0"/>
                          <a:ea typeface="楷体" panose="02010609060101010101" pitchFamily="49" charset="-122"/>
                        </a:rPr>
                        <a:t>日</a:t>
                      </a:r>
                    </a:p>
                  </a:txBody>
                  <a:tcPr marL="51435" marR="51435" marT="0" marB="0" anchor="ctr"/>
                </a:tc>
                <a:extLst>
                  <a:ext uri="{0D108BD9-81ED-4DB2-BD59-A6C34878D82A}">
                    <a16:rowId xmlns:a16="http://schemas.microsoft.com/office/drawing/2014/main" val="3354556742"/>
                  </a:ext>
                </a:extLst>
              </a:tr>
              <a:tr h="341243">
                <a:tc>
                  <a:txBody>
                    <a:bodyPr/>
                    <a:lstStyle/>
                    <a:p>
                      <a:r>
                        <a:rPr lang="en-US" sz="900" kern="100">
                          <a:effectLst/>
                          <a:latin typeface="楷体" panose="02010609060101010101" pitchFamily="49" charset="-122"/>
                          <a:ea typeface="楷体" panose="02010609060101010101" pitchFamily="49" charset="-122"/>
                        </a:rPr>
                        <a:t>2</a:t>
                      </a:r>
                      <a:endParaRPr lang="zh-CN" sz="900" kern="100">
                        <a:effectLst/>
                        <a:latin typeface="Times New Roman" panose="02020603050405020304" pitchFamily="18" charset="0"/>
                        <a:ea typeface="楷体" panose="02010609060101010101" pitchFamily="49" charset="-122"/>
                      </a:endParaRPr>
                    </a:p>
                  </a:txBody>
                  <a:tcPr marL="51435" marR="51435" marT="0" marB="0" anchor="ctr"/>
                </a:tc>
                <a:tc>
                  <a:txBody>
                    <a:bodyPr/>
                    <a:lstStyle/>
                    <a:p>
                      <a:r>
                        <a:rPr lang="zh-CN" sz="900" kern="100">
                          <a:effectLst/>
                          <a:latin typeface="Times New Roman" panose="02020603050405020304" pitchFamily="18" charset="0"/>
                          <a:ea typeface="楷体" panose="02010609060101010101" pitchFamily="49" charset="-122"/>
                        </a:rPr>
                        <a:t>天</a:t>
                      </a:r>
                    </a:p>
                  </a:txBody>
                  <a:tcPr marL="51435" marR="51435" marT="0" marB="0" anchor="ctr"/>
                </a:tc>
                <a:tc>
                  <a:txBody>
                    <a:bodyPr/>
                    <a:lstStyle/>
                    <a:p>
                      <a:r>
                        <a:rPr lang="zh-CN" sz="900" kern="100">
                          <a:effectLst/>
                          <a:latin typeface="Times New Roman" panose="02020603050405020304" pitchFamily="18" charset="0"/>
                          <a:ea typeface="楷体" panose="02010609060101010101" pitchFamily="49" charset="-122"/>
                        </a:rPr>
                        <a:t>夫</a:t>
                      </a:r>
                    </a:p>
                  </a:txBody>
                  <a:tcPr marL="51435" marR="51435" marT="0" marB="0" anchor="ctr"/>
                </a:tc>
                <a:extLst>
                  <a:ext uri="{0D108BD9-81ED-4DB2-BD59-A6C34878D82A}">
                    <a16:rowId xmlns:a16="http://schemas.microsoft.com/office/drawing/2014/main" val="3486501542"/>
                  </a:ext>
                </a:extLst>
              </a:tr>
              <a:tr h="341243">
                <a:tc>
                  <a:txBody>
                    <a:bodyPr/>
                    <a:lstStyle/>
                    <a:p>
                      <a:r>
                        <a:rPr lang="en-US" sz="900" kern="100">
                          <a:effectLst/>
                          <a:latin typeface="楷体" panose="02010609060101010101" pitchFamily="49" charset="-122"/>
                          <a:ea typeface="楷体" panose="02010609060101010101" pitchFamily="49" charset="-122"/>
                        </a:rPr>
                        <a:t>3</a:t>
                      </a:r>
                      <a:endParaRPr lang="zh-CN" sz="900" kern="100">
                        <a:effectLst/>
                        <a:latin typeface="Times New Roman" panose="02020603050405020304" pitchFamily="18" charset="0"/>
                        <a:ea typeface="楷体" panose="02010609060101010101" pitchFamily="49" charset="-122"/>
                      </a:endParaRPr>
                    </a:p>
                  </a:txBody>
                  <a:tcPr marL="51435" marR="51435" marT="0" marB="0" anchor="ctr"/>
                </a:tc>
                <a:tc>
                  <a:txBody>
                    <a:bodyPr/>
                    <a:lstStyle/>
                    <a:p>
                      <a:r>
                        <a:rPr lang="zh-CN" sz="900" kern="100">
                          <a:effectLst/>
                          <a:latin typeface="Times New Roman" panose="02020603050405020304" pitchFamily="18" charset="0"/>
                          <a:ea typeface="楷体" panose="02010609060101010101" pitchFamily="49" charset="-122"/>
                        </a:rPr>
                        <a:t>田</a:t>
                      </a:r>
                    </a:p>
                  </a:txBody>
                  <a:tcPr marL="51435" marR="51435" marT="0" marB="0" anchor="ctr"/>
                </a:tc>
                <a:tc>
                  <a:txBody>
                    <a:bodyPr/>
                    <a:lstStyle/>
                    <a:p>
                      <a:r>
                        <a:rPr lang="zh-CN" sz="900" kern="100">
                          <a:effectLst/>
                          <a:latin typeface="Times New Roman" panose="02020603050405020304" pitchFamily="18" charset="0"/>
                          <a:ea typeface="楷体" panose="02010609060101010101" pitchFamily="49" charset="-122"/>
                        </a:rPr>
                        <a:t>由</a:t>
                      </a:r>
                    </a:p>
                  </a:txBody>
                  <a:tcPr marL="51435" marR="51435" marT="0" marB="0" anchor="ctr"/>
                </a:tc>
                <a:extLst>
                  <a:ext uri="{0D108BD9-81ED-4DB2-BD59-A6C34878D82A}">
                    <a16:rowId xmlns:a16="http://schemas.microsoft.com/office/drawing/2014/main" val="2869084038"/>
                  </a:ext>
                </a:extLst>
              </a:tr>
              <a:tr h="341243">
                <a:tc>
                  <a:txBody>
                    <a:bodyPr/>
                    <a:lstStyle/>
                    <a:p>
                      <a:r>
                        <a:rPr lang="en-US" sz="900" kern="100">
                          <a:effectLst/>
                          <a:latin typeface="楷体" panose="02010609060101010101" pitchFamily="49" charset="-122"/>
                          <a:ea typeface="楷体" panose="02010609060101010101" pitchFamily="49" charset="-122"/>
                        </a:rPr>
                        <a:t>4</a:t>
                      </a:r>
                      <a:endParaRPr lang="zh-CN" sz="900" kern="100">
                        <a:effectLst/>
                        <a:latin typeface="Times New Roman" panose="02020603050405020304" pitchFamily="18" charset="0"/>
                        <a:ea typeface="楷体" panose="02010609060101010101" pitchFamily="49" charset="-122"/>
                      </a:endParaRPr>
                    </a:p>
                  </a:txBody>
                  <a:tcPr marL="51435" marR="51435" marT="0" marB="0" anchor="ctr"/>
                </a:tc>
                <a:tc>
                  <a:txBody>
                    <a:bodyPr/>
                    <a:lstStyle/>
                    <a:p>
                      <a:r>
                        <a:rPr lang="zh-CN" sz="900" kern="100">
                          <a:effectLst/>
                          <a:latin typeface="Times New Roman" panose="02020603050405020304" pitchFamily="18" charset="0"/>
                          <a:ea typeface="楷体" panose="02010609060101010101" pitchFamily="49" charset="-122"/>
                        </a:rPr>
                        <a:t>大</a:t>
                      </a:r>
                    </a:p>
                  </a:txBody>
                  <a:tcPr marL="51435" marR="51435" marT="0" marB="0" anchor="ctr"/>
                </a:tc>
                <a:tc>
                  <a:txBody>
                    <a:bodyPr/>
                    <a:lstStyle/>
                    <a:p>
                      <a:r>
                        <a:rPr lang="zh-CN" sz="900" kern="100">
                          <a:effectLst/>
                          <a:latin typeface="Times New Roman" panose="02020603050405020304" pitchFamily="18" charset="0"/>
                          <a:ea typeface="楷体" panose="02010609060101010101" pitchFamily="49" charset="-122"/>
                        </a:rPr>
                        <a:t>太</a:t>
                      </a:r>
                    </a:p>
                  </a:txBody>
                  <a:tcPr marL="51435" marR="51435" marT="0" marB="0" anchor="ctr"/>
                </a:tc>
                <a:extLst>
                  <a:ext uri="{0D108BD9-81ED-4DB2-BD59-A6C34878D82A}">
                    <a16:rowId xmlns:a16="http://schemas.microsoft.com/office/drawing/2014/main" val="3782623910"/>
                  </a:ext>
                </a:extLst>
              </a:tr>
              <a:tr h="341243">
                <a:tc>
                  <a:txBody>
                    <a:bodyPr/>
                    <a:lstStyle/>
                    <a:p>
                      <a:r>
                        <a:rPr lang="en-US" sz="900" kern="100">
                          <a:effectLst/>
                          <a:latin typeface="楷体" panose="02010609060101010101" pitchFamily="49" charset="-122"/>
                          <a:ea typeface="楷体" panose="02010609060101010101" pitchFamily="49" charset="-122"/>
                        </a:rPr>
                        <a:t>5</a:t>
                      </a:r>
                      <a:endParaRPr lang="zh-CN" sz="900" kern="100">
                        <a:effectLst/>
                        <a:latin typeface="Times New Roman" panose="02020603050405020304" pitchFamily="18" charset="0"/>
                        <a:ea typeface="楷体" panose="02010609060101010101" pitchFamily="49" charset="-122"/>
                      </a:endParaRPr>
                    </a:p>
                  </a:txBody>
                  <a:tcPr marL="51435" marR="51435" marT="0" marB="0" anchor="ctr"/>
                </a:tc>
                <a:tc>
                  <a:txBody>
                    <a:bodyPr/>
                    <a:lstStyle/>
                    <a:p>
                      <a:r>
                        <a:rPr lang="zh-CN" sz="900" kern="100">
                          <a:effectLst/>
                          <a:latin typeface="Times New Roman" panose="02020603050405020304" pitchFamily="18" charset="0"/>
                          <a:ea typeface="楷体" panose="02010609060101010101" pitchFamily="49" charset="-122"/>
                        </a:rPr>
                        <a:t>王</a:t>
                      </a:r>
                    </a:p>
                  </a:txBody>
                  <a:tcPr marL="51435" marR="51435" marT="0" marB="0" anchor="ctr"/>
                </a:tc>
                <a:tc>
                  <a:txBody>
                    <a:bodyPr/>
                    <a:lstStyle/>
                    <a:p>
                      <a:r>
                        <a:rPr lang="zh-CN" sz="900" kern="100">
                          <a:effectLst/>
                          <a:latin typeface="Times New Roman" panose="02020603050405020304" pitchFamily="18" charset="0"/>
                          <a:ea typeface="楷体" panose="02010609060101010101" pitchFamily="49" charset="-122"/>
                        </a:rPr>
                        <a:t>主</a:t>
                      </a:r>
                    </a:p>
                  </a:txBody>
                  <a:tcPr marL="51435" marR="51435" marT="0" marB="0" anchor="ctr"/>
                </a:tc>
                <a:extLst>
                  <a:ext uri="{0D108BD9-81ED-4DB2-BD59-A6C34878D82A}">
                    <a16:rowId xmlns:a16="http://schemas.microsoft.com/office/drawing/2014/main" val="1485227455"/>
                  </a:ext>
                </a:extLst>
              </a:tr>
            </a:tbl>
          </a:graphicData>
        </a:graphic>
      </p:graphicFrame>
      <p:sp>
        <p:nvSpPr>
          <p:cNvPr id="7" name="文本框 6">
            <a:extLst>
              <a:ext uri="{FF2B5EF4-FFF2-40B4-BE49-F238E27FC236}">
                <a16:creationId xmlns:a16="http://schemas.microsoft.com/office/drawing/2014/main" id="{DDE9BECA-24C4-8E29-FCD1-5FF3EF0DE825}"/>
              </a:ext>
            </a:extLst>
          </p:cNvPr>
          <p:cNvSpPr txBox="1"/>
          <p:nvPr/>
        </p:nvSpPr>
        <p:spPr>
          <a:xfrm>
            <a:off x="130468" y="3459598"/>
            <a:ext cx="4592781" cy="262251"/>
          </a:xfrm>
          <a:prstGeom prst="rect">
            <a:avLst/>
          </a:prstGeom>
          <a:noFill/>
        </p:spPr>
        <p:txBody>
          <a:bodyPr wrap="square">
            <a:spAutoFit/>
          </a:bodyPr>
          <a:lstStyle/>
          <a:p>
            <a:pPr algn="ctr">
              <a:lnSpc>
                <a:spcPts val="1500"/>
              </a:lnSpc>
            </a:pPr>
            <a:r>
              <a:rPr lang="zh-CN" altLang="zh-CN" sz="900" kern="100">
                <a:latin typeface="Times New Roman" panose="02020603050405020304" pitchFamily="18" charset="0"/>
                <a:ea typeface="楷体" panose="02010609060101010101" pitchFamily="49" charset="-122"/>
              </a:rPr>
              <a:t>表</a:t>
            </a:r>
            <a:r>
              <a:rPr lang="en-US" altLang="zh-CN" sz="900" kern="100">
                <a:latin typeface="Times New Roman" panose="02020603050405020304" pitchFamily="18" charset="0"/>
                <a:ea typeface="楷体" panose="02010609060101010101" pitchFamily="49" charset="-122"/>
              </a:rPr>
              <a:t>8  </a:t>
            </a:r>
            <a:r>
              <a:rPr lang="zh-CN" altLang="zh-CN" sz="900" kern="100">
                <a:latin typeface="Times New Roman" panose="02020603050405020304" pitchFamily="18" charset="0"/>
                <a:ea typeface="楷体" panose="02010609060101010101" pitchFamily="49" charset="-122"/>
              </a:rPr>
              <a:t>同义词词典（部分）</a:t>
            </a:r>
          </a:p>
        </p:txBody>
      </p:sp>
      <p:sp>
        <p:nvSpPr>
          <p:cNvPr id="9" name="文本框 8">
            <a:extLst>
              <a:ext uri="{FF2B5EF4-FFF2-40B4-BE49-F238E27FC236}">
                <a16:creationId xmlns:a16="http://schemas.microsoft.com/office/drawing/2014/main" id="{33051609-1685-11B3-46B1-2ECB7077F52E}"/>
              </a:ext>
            </a:extLst>
          </p:cNvPr>
          <p:cNvSpPr txBox="1"/>
          <p:nvPr/>
        </p:nvSpPr>
        <p:spPr>
          <a:xfrm>
            <a:off x="4486157" y="3459598"/>
            <a:ext cx="4592781" cy="262251"/>
          </a:xfrm>
          <a:prstGeom prst="rect">
            <a:avLst/>
          </a:prstGeom>
          <a:noFill/>
        </p:spPr>
        <p:txBody>
          <a:bodyPr wrap="square">
            <a:spAutoFit/>
          </a:bodyPr>
          <a:lstStyle/>
          <a:p>
            <a:pPr algn="ctr">
              <a:lnSpc>
                <a:spcPts val="1500"/>
              </a:lnSpc>
            </a:pPr>
            <a:r>
              <a:rPr lang="zh-CN" altLang="zh-CN" sz="900" kern="100">
                <a:latin typeface="Times New Roman" panose="02020603050405020304" pitchFamily="18" charset="0"/>
                <a:ea typeface="楷体" panose="02010609060101010101" pitchFamily="49" charset="-122"/>
              </a:rPr>
              <a:t>表</a:t>
            </a:r>
            <a:r>
              <a:rPr lang="en-US" altLang="zh-CN" sz="900" kern="100">
                <a:latin typeface="Times New Roman" panose="02020603050405020304" pitchFamily="18" charset="0"/>
                <a:ea typeface="楷体" panose="02010609060101010101" pitchFamily="49" charset="-122"/>
              </a:rPr>
              <a:t>9  </a:t>
            </a:r>
            <a:r>
              <a:rPr lang="zh-CN" altLang="zh-CN" sz="900" kern="100">
                <a:latin typeface="Times New Roman" panose="02020603050405020304" pitchFamily="18" charset="0"/>
                <a:ea typeface="楷体" panose="02010609060101010101" pitchFamily="49" charset="-122"/>
              </a:rPr>
              <a:t>噪声词典示例</a:t>
            </a:r>
          </a:p>
        </p:txBody>
      </p:sp>
      <p:sp>
        <p:nvSpPr>
          <p:cNvPr id="3" name="内容占位符 2">
            <a:extLst>
              <a:ext uri="{FF2B5EF4-FFF2-40B4-BE49-F238E27FC236}">
                <a16:creationId xmlns:a16="http://schemas.microsoft.com/office/drawing/2014/main" id="{E256CD2F-54A7-48FF-6116-AE0E21A938B0}"/>
              </a:ext>
            </a:extLst>
          </p:cNvPr>
          <p:cNvSpPr txBox="1">
            <a:spLocks/>
          </p:cNvSpPr>
          <p:nvPr/>
        </p:nvSpPr>
        <p:spPr>
          <a:xfrm>
            <a:off x="4657844" y="1553032"/>
            <a:ext cx="3925542" cy="2078258"/>
          </a:xfrm>
          <a:prstGeom prst="rect">
            <a:avLst/>
          </a:prstGeom>
        </p:spPr>
        <p:txBody>
          <a:bodyPr vert="horz" lIns="68580" tIns="34290" rIns="68580" bIns="34290" rtlCol="0">
            <a:normAutofit fontScale="25000" lnSpcReduction="20000"/>
          </a:bodyPr>
          <a:lstStyle>
            <a:lvl1pPr marL="228600" indent="-228600" algn="l" defTabSz="914400" rtl="0" eaLnBrk="1" latinLnBrk="0" hangingPunct="1">
              <a:lnSpc>
                <a:spcPct val="120000"/>
              </a:lnSpc>
              <a:spcBef>
                <a:spcPts val="1000"/>
              </a:spcBef>
              <a:buFont typeface="Wingdings" panose="05000000000000000000" pitchFamily="2" charset="2"/>
              <a:buChar char="u"/>
              <a:defRPr sz="2800" kern="1200">
                <a:solidFill>
                  <a:schemeClr val="tx1"/>
                </a:solidFill>
                <a:latin typeface="+mn-lt"/>
                <a:ea typeface="楷体" panose="02010609060101010101" pitchFamily="49" charset="-122"/>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400" kern="1200">
                <a:solidFill>
                  <a:schemeClr val="tx2"/>
                </a:solidFill>
                <a:latin typeface="楷体" panose="02010609060101010101" pitchFamily="49" charset="-122"/>
                <a:ea typeface="楷体" panose="02010609060101010101" pitchFamily="49"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楷体" panose="02010609060101010101" pitchFamily="49"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楷体" panose="02010609060101010101" pitchFamily="49"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楷体" panose="02010609060101010101" pitchFamily="49"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71446" lvl="1">
              <a:lnSpc>
                <a:spcPct val="140000"/>
              </a:lnSpc>
              <a:spcBef>
                <a:spcPts val="750"/>
              </a:spcBef>
              <a:buFont typeface="Wingdings" panose="05000000000000000000" pitchFamily="2" charset="2"/>
              <a:buChar char="u"/>
            </a:pPr>
            <a:r>
              <a:rPr lang="zh-CN" altLang="en-US" sz="6600">
                <a:solidFill>
                  <a:schemeClr val="tx1"/>
                </a:solidFill>
                <a:latin typeface="+mn-lt"/>
              </a:rPr>
              <a:t>数据增强</a:t>
            </a:r>
            <a:endParaRPr lang="en-US" altLang="zh-CN" sz="6600">
              <a:solidFill>
                <a:schemeClr val="tx1"/>
              </a:solidFill>
              <a:latin typeface="+mn-lt"/>
            </a:endParaRPr>
          </a:p>
          <a:p>
            <a:pPr marL="171446" lvl="1">
              <a:lnSpc>
                <a:spcPct val="140000"/>
              </a:lnSpc>
              <a:spcBef>
                <a:spcPts val="750"/>
              </a:spcBef>
              <a:buFont typeface="Wingdings" panose="05000000000000000000" pitchFamily="2" charset="2"/>
              <a:buChar char="u"/>
            </a:pPr>
            <a:r>
              <a:rPr lang="zh-CN" altLang="en-US" sz="5400">
                <a:solidFill>
                  <a:schemeClr val="tx1"/>
                </a:solidFill>
                <a:latin typeface="+mn-lt"/>
              </a:rPr>
              <a:t>噪声添加</a:t>
            </a:r>
            <a:endParaRPr lang="en-US" altLang="zh-CN" sz="5400">
              <a:solidFill>
                <a:schemeClr val="tx1"/>
              </a:solidFill>
              <a:latin typeface="+mn-lt"/>
            </a:endParaRPr>
          </a:p>
          <a:p>
            <a:pPr lvl="1">
              <a:lnSpc>
                <a:spcPct val="140000"/>
              </a:lnSpc>
            </a:pPr>
            <a:r>
              <a:rPr lang="zh-CN" altLang="en-US" sz="5400"/>
              <a:t>构建了古文形似字字典，对语料中具有相似字的字进行</a:t>
            </a:r>
            <a:r>
              <a:rPr lang="en-US" altLang="zh-CN" sz="5400"/>
              <a:t>20%</a:t>
            </a:r>
            <a:r>
              <a:rPr lang="zh-CN" altLang="en-US" sz="5400"/>
              <a:t>可能性的随机替换操作</a:t>
            </a:r>
            <a:endParaRPr lang="en-US" altLang="zh-CN" sz="5400"/>
          </a:p>
          <a:p>
            <a:pPr lvl="1">
              <a:lnSpc>
                <a:spcPct val="140000"/>
              </a:lnSpc>
            </a:pPr>
            <a:r>
              <a:rPr lang="zh-CN" altLang="en-US" sz="5400"/>
              <a:t>另一方面，复杂的古文字采用</a:t>
            </a:r>
            <a:r>
              <a:rPr lang="en-US" altLang="zh-CN" sz="5400"/>
              <a:t>10%</a:t>
            </a:r>
            <a:r>
              <a:rPr lang="zh-CN" altLang="en-US" sz="5400"/>
              <a:t>随机删除策略，以强化模型对输入数据变化的鲁棒性。</a:t>
            </a:r>
            <a:endParaRPr lang="en-US" altLang="zh-CN" sz="5400"/>
          </a:p>
        </p:txBody>
      </p:sp>
    </p:spTree>
    <p:extLst>
      <p:ext uri="{BB962C8B-B14F-4D97-AF65-F5344CB8AC3E}">
        <p14:creationId xmlns:p14="http://schemas.microsoft.com/office/powerpoint/2010/main" val="3420436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174011" y="1100256"/>
            <a:ext cx="3124573" cy="424732"/>
          </a:xfrm>
        </p:spPr>
        <p:txBody>
          <a:bodyPr/>
          <a:lstStyle/>
          <a:p>
            <a:r>
              <a:rPr lang="en-US" altLang="zh-CN"/>
              <a:t>3</a:t>
            </a:r>
            <a:r>
              <a:rPr lang="zh-CN" altLang="en-US"/>
              <a:t>、扩展语料验证实验</a:t>
            </a:r>
            <a:endParaRPr lang="zh-CN" altLang="en-US" dirty="0"/>
          </a:p>
        </p:txBody>
      </p:sp>
      <p:sp>
        <p:nvSpPr>
          <p:cNvPr id="2" name="内容占位符 2">
            <a:extLst>
              <a:ext uri="{FF2B5EF4-FFF2-40B4-BE49-F238E27FC236}">
                <a16:creationId xmlns:a16="http://schemas.microsoft.com/office/drawing/2014/main" id="{FEE51AF0-2266-4A32-9D8A-A1B4EA1A9D99}"/>
              </a:ext>
            </a:extLst>
          </p:cNvPr>
          <p:cNvSpPr>
            <a:spLocks noGrp="1"/>
          </p:cNvSpPr>
          <p:nvPr>
            <p:ph idx="1"/>
          </p:nvPr>
        </p:nvSpPr>
        <p:spPr>
          <a:xfrm>
            <a:off x="697923" y="1792357"/>
            <a:ext cx="7880020" cy="3342980"/>
          </a:xfrm>
        </p:spPr>
        <p:txBody>
          <a:bodyPr>
            <a:normAutofit fontScale="47500" lnSpcReduction="20000"/>
          </a:bodyPr>
          <a:lstStyle/>
          <a:p>
            <a:pPr marL="171446" lvl="1">
              <a:lnSpc>
                <a:spcPct val="140000"/>
              </a:lnSpc>
              <a:spcBef>
                <a:spcPts val="750"/>
              </a:spcBef>
              <a:buFont typeface="Wingdings" panose="05000000000000000000" pitchFamily="2" charset="2"/>
              <a:buChar char="u"/>
            </a:pPr>
            <a:r>
              <a:rPr lang="zh-CN" altLang="en-US" sz="5100">
                <a:solidFill>
                  <a:schemeClr val="tx1"/>
                </a:solidFill>
                <a:latin typeface="+mn-lt"/>
              </a:rPr>
              <a:t>实验过程</a:t>
            </a:r>
            <a:endParaRPr lang="en-US" altLang="zh-CN" sz="5100">
              <a:solidFill>
                <a:schemeClr val="tx1"/>
              </a:solidFill>
              <a:latin typeface="+mn-lt"/>
            </a:endParaRPr>
          </a:p>
          <a:p>
            <a:pPr lvl="1">
              <a:lnSpc>
                <a:spcPct val="220000"/>
              </a:lnSpc>
            </a:pPr>
            <a:r>
              <a:rPr lang="zh-CN" altLang="en-US" sz="3225"/>
              <a:t>对于混合语料：从上古、中古、近古三个时间段内的典籍对齐语料中各随机抽取</a:t>
            </a:r>
            <a:r>
              <a:rPr lang="en-US" altLang="zh-CN" sz="3225"/>
              <a:t>26666</a:t>
            </a:r>
            <a:r>
              <a:rPr lang="zh-CN" altLang="en-US" sz="3225"/>
              <a:t>组对齐语料</a:t>
            </a:r>
            <a:endParaRPr lang="en-US" altLang="zh-CN" sz="3225"/>
          </a:p>
          <a:p>
            <a:pPr lvl="1">
              <a:lnSpc>
                <a:spcPct val="220000"/>
              </a:lnSpc>
            </a:pPr>
            <a:r>
              <a:rPr lang="zh-CN" altLang="en-US" sz="3225"/>
              <a:t>对于单一对齐语料：从上古、中古、近古时期的语料中各随机抽取</a:t>
            </a:r>
            <a:r>
              <a:rPr lang="en-US" altLang="zh-CN" sz="3225"/>
              <a:t>80000</a:t>
            </a:r>
            <a:r>
              <a:rPr lang="zh-CN" altLang="en-US" sz="3225"/>
              <a:t>组对齐语料</a:t>
            </a:r>
            <a:endParaRPr lang="en-US" altLang="zh-CN" sz="3225"/>
          </a:p>
          <a:p>
            <a:pPr lvl="1">
              <a:lnSpc>
                <a:spcPct val="220000"/>
              </a:lnSpc>
            </a:pPr>
            <a:r>
              <a:rPr lang="zh-CN" altLang="en-US" sz="3225"/>
              <a:t>训练集大小相同，参数配置相同</a:t>
            </a:r>
          </a:p>
        </p:txBody>
      </p:sp>
    </p:spTree>
    <p:extLst>
      <p:ext uri="{BB962C8B-B14F-4D97-AF65-F5344CB8AC3E}">
        <p14:creationId xmlns:p14="http://schemas.microsoft.com/office/powerpoint/2010/main" val="33429910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174011" y="1100256"/>
            <a:ext cx="3124573" cy="424732"/>
          </a:xfrm>
        </p:spPr>
        <p:txBody>
          <a:bodyPr/>
          <a:lstStyle/>
          <a:p>
            <a:r>
              <a:rPr lang="en-US" altLang="zh-CN"/>
              <a:t>3</a:t>
            </a:r>
            <a:r>
              <a:rPr lang="zh-CN" altLang="en-US"/>
              <a:t>、扩展语料验证实验</a:t>
            </a:r>
            <a:endParaRPr lang="zh-CN" altLang="en-US" dirty="0"/>
          </a:p>
        </p:txBody>
      </p:sp>
      <p:sp>
        <p:nvSpPr>
          <p:cNvPr id="2" name="内容占位符 2">
            <a:extLst>
              <a:ext uri="{FF2B5EF4-FFF2-40B4-BE49-F238E27FC236}">
                <a16:creationId xmlns:a16="http://schemas.microsoft.com/office/drawing/2014/main" id="{30C2B562-F152-11CA-8517-CAAE08474C1B}"/>
              </a:ext>
            </a:extLst>
          </p:cNvPr>
          <p:cNvSpPr>
            <a:spLocks noGrp="1"/>
          </p:cNvSpPr>
          <p:nvPr>
            <p:ph idx="1"/>
          </p:nvPr>
        </p:nvSpPr>
        <p:spPr>
          <a:xfrm>
            <a:off x="580161" y="1591533"/>
            <a:ext cx="6049241" cy="401648"/>
          </a:xfrm>
        </p:spPr>
        <p:txBody>
          <a:bodyPr>
            <a:normAutofit fontScale="32500" lnSpcReduction="20000"/>
          </a:bodyPr>
          <a:lstStyle/>
          <a:p>
            <a:pPr marL="171446" lvl="1">
              <a:lnSpc>
                <a:spcPct val="140000"/>
              </a:lnSpc>
              <a:spcBef>
                <a:spcPts val="750"/>
              </a:spcBef>
              <a:buFont typeface="Wingdings" panose="05000000000000000000" pitchFamily="2" charset="2"/>
              <a:buChar char="u"/>
            </a:pPr>
            <a:r>
              <a:rPr lang="zh-CN" altLang="en-US" sz="5100">
                <a:solidFill>
                  <a:schemeClr val="tx1"/>
                </a:solidFill>
                <a:latin typeface="+mn-lt"/>
              </a:rPr>
              <a:t>实验结果</a:t>
            </a:r>
            <a:endParaRPr lang="en-US" altLang="zh-CN" sz="5100">
              <a:solidFill>
                <a:schemeClr val="tx1"/>
              </a:solidFill>
              <a:latin typeface="+mn-lt"/>
            </a:endParaRPr>
          </a:p>
        </p:txBody>
      </p:sp>
      <p:graphicFrame>
        <p:nvGraphicFramePr>
          <p:cNvPr id="3" name="表格 4">
            <a:extLst>
              <a:ext uri="{FF2B5EF4-FFF2-40B4-BE49-F238E27FC236}">
                <a16:creationId xmlns:a16="http://schemas.microsoft.com/office/drawing/2014/main" id="{08A07908-5C69-EAFF-EBDF-EA20C974C36A}"/>
              </a:ext>
            </a:extLst>
          </p:cNvPr>
          <p:cNvGraphicFramePr>
            <a:graphicFrameLocks noGrp="1"/>
          </p:cNvGraphicFramePr>
          <p:nvPr>
            <p:extLst>
              <p:ext uri="{D42A27DB-BD31-4B8C-83A1-F6EECF244321}">
                <p14:modId xmlns:p14="http://schemas.microsoft.com/office/powerpoint/2010/main" val="1723596099"/>
              </p:ext>
            </p:extLst>
          </p:nvPr>
        </p:nvGraphicFramePr>
        <p:xfrm>
          <a:off x="1598541" y="1993180"/>
          <a:ext cx="6096000" cy="3615690"/>
        </p:xfrm>
        <a:graphic>
          <a:graphicData uri="http://schemas.openxmlformats.org/drawingml/2006/table">
            <a:tbl>
              <a:tblPr firstRow="1" bandRow="1">
                <a:tableStyleId>{5C22544A-7EE6-4342-B048-85BDC9FD1C3A}</a:tableStyleId>
              </a:tblPr>
              <a:tblGrid>
                <a:gridCol w="1219200">
                  <a:extLst>
                    <a:ext uri="{9D8B030D-6E8A-4147-A177-3AD203B41FA5}">
                      <a16:colId xmlns:a16="http://schemas.microsoft.com/office/drawing/2014/main" val="2495994784"/>
                    </a:ext>
                  </a:extLst>
                </a:gridCol>
                <a:gridCol w="1219200">
                  <a:extLst>
                    <a:ext uri="{9D8B030D-6E8A-4147-A177-3AD203B41FA5}">
                      <a16:colId xmlns:a16="http://schemas.microsoft.com/office/drawing/2014/main" val="1806514470"/>
                    </a:ext>
                  </a:extLst>
                </a:gridCol>
                <a:gridCol w="1219200">
                  <a:extLst>
                    <a:ext uri="{9D8B030D-6E8A-4147-A177-3AD203B41FA5}">
                      <a16:colId xmlns:a16="http://schemas.microsoft.com/office/drawing/2014/main" val="4010127965"/>
                    </a:ext>
                  </a:extLst>
                </a:gridCol>
                <a:gridCol w="1219200">
                  <a:extLst>
                    <a:ext uri="{9D8B030D-6E8A-4147-A177-3AD203B41FA5}">
                      <a16:colId xmlns:a16="http://schemas.microsoft.com/office/drawing/2014/main" val="3455925985"/>
                    </a:ext>
                  </a:extLst>
                </a:gridCol>
                <a:gridCol w="1219200">
                  <a:extLst>
                    <a:ext uri="{9D8B030D-6E8A-4147-A177-3AD203B41FA5}">
                      <a16:colId xmlns:a16="http://schemas.microsoft.com/office/drawing/2014/main" val="3751174992"/>
                    </a:ext>
                  </a:extLst>
                </a:gridCol>
              </a:tblGrid>
              <a:tr h="278130">
                <a:tc>
                  <a:txBody>
                    <a:bodyPr/>
                    <a:lstStyle/>
                    <a:p>
                      <a:pPr algn="l"/>
                      <a:r>
                        <a:rPr lang="zh-CN" sz="900">
                          <a:effectLst/>
                          <a:latin typeface="Times New Roman" panose="02020603050405020304" pitchFamily="18" charset="0"/>
                          <a:ea typeface="楷体" panose="02010609060101010101" pitchFamily="49" charset="-122"/>
                          <a:cs typeface="宋体" panose="02010600030101010101" pitchFamily="2" charset="-122"/>
                        </a:rPr>
                        <a:t>模型 </a:t>
                      </a:r>
                    </a:p>
                  </a:txBody>
                  <a:tcPr marL="51435" marR="51435" marT="0" marB="0" anchor="ctr"/>
                </a:tc>
                <a:tc>
                  <a:txBody>
                    <a:bodyPr/>
                    <a:lstStyle/>
                    <a:p>
                      <a:pPr algn="l"/>
                      <a:r>
                        <a:rPr lang="zh-CN" sz="900">
                          <a:effectLst/>
                          <a:latin typeface="Times New Roman" panose="02020603050405020304" pitchFamily="18" charset="0"/>
                          <a:ea typeface="楷体" panose="02010609060101010101" pitchFamily="49" charset="-122"/>
                          <a:cs typeface="宋体" panose="02010600030101010101" pitchFamily="2" charset="-122"/>
                        </a:rPr>
                        <a:t>训练语料 </a:t>
                      </a:r>
                    </a:p>
                  </a:txBody>
                  <a:tcPr marL="51435" marR="51435" marT="0" marB="0" anchor="ctr"/>
                </a:tc>
                <a:tc>
                  <a:txBody>
                    <a:bodyPr/>
                    <a:lstStyle/>
                    <a:p>
                      <a:pPr algn="l"/>
                      <a:r>
                        <a:rPr lang="zh-CN" sz="900">
                          <a:effectLst/>
                          <a:latin typeface="Times New Roman" panose="02020603050405020304" pitchFamily="18" charset="0"/>
                          <a:ea typeface="楷体" panose="02010609060101010101" pitchFamily="49" charset="-122"/>
                          <a:cs typeface="宋体" panose="02010600030101010101" pitchFamily="2" charset="-122"/>
                        </a:rPr>
                        <a:t>测试语料 </a:t>
                      </a:r>
                    </a:p>
                  </a:txBody>
                  <a:tcPr marL="51435" marR="51435" marT="0" marB="0" anchor="ctr"/>
                </a:tc>
                <a:tc>
                  <a:txBody>
                    <a:bodyPr/>
                    <a:lstStyle/>
                    <a:p>
                      <a:pPr algn="l"/>
                      <a:r>
                        <a:rPr lang="en-US" sz="900">
                          <a:effectLst/>
                          <a:latin typeface="Times New Roman" panose="02020603050405020304" pitchFamily="18" charset="0"/>
                          <a:ea typeface="Times New Roman" panose="02020603050405020304" pitchFamily="18" charset="0"/>
                          <a:cs typeface="Times New Roman" panose="02020603050405020304" pitchFamily="18" charset="0"/>
                        </a:rPr>
                        <a:t>BLEU </a:t>
                      </a:r>
                      <a:endParaRPr lang="zh-CN" sz="900">
                        <a:effectLst/>
                        <a:latin typeface="Times New Roman" panose="02020603050405020304" pitchFamily="18" charset="0"/>
                        <a:ea typeface="楷体" panose="02010609060101010101" pitchFamily="49" charset="-122"/>
                        <a:cs typeface="宋体" panose="02010600030101010101" pitchFamily="2" charset="-122"/>
                      </a:endParaRPr>
                    </a:p>
                  </a:txBody>
                  <a:tcPr marL="51435" marR="51435" marT="0" marB="0" anchor="ctr"/>
                </a:tc>
                <a:tc>
                  <a:txBody>
                    <a:bodyPr/>
                    <a:lstStyle/>
                    <a:p>
                      <a:pPr algn="l"/>
                      <a:r>
                        <a:rPr lang="en-US" sz="900">
                          <a:effectLst/>
                          <a:latin typeface="Times New Roman" panose="02020603050405020304" pitchFamily="18" charset="0"/>
                          <a:ea typeface="Times New Roman" panose="02020603050405020304" pitchFamily="18" charset="0"/>
                          <a:cs typeface="Times New Roman" panose="02020603050405020304" pitchFamily="18" charset="0"/>
                        </a:rPr>
                        <a:t>CHRF </a:t>
                      </a:r>
                      <a:endParaRPr lang="zh-CN" sz="900">
                        <a:effectLst/>
                        <a:latin typeface="Times New Roman" panose="02020603050405020304" pitchFamily="18" charset="0"/>
                        <a:ea typeface="楷体" panose="02010609060101010101" pitchFamily="49" charset="-122"/>
                        <a:cs typeface="宋体" panose="02010600030101010101" pitchFamily="2" charset="-122"/>
                      </a:endParaRPr>
                    </a:p>
                  </a:txBody>
                  <a:tcPr marL="51435" marR="51435" marT="0" marB="0" anchor="ctr"/>
                </a:tc>
                <a:extLst>
                  <a:ext uri="{0D108BD9-81ED-4DB2-BD59-A6C34878D82A}">
                    <a16:rowId xmlns:a16="http://schemas.microsoft.com/office/drawing/2014/main" val="1213531622"/>
                  </a:ext>
                </a:extLst>
              </a:tr>
              <a:tr h="278130">
                <a:tc rowSpan="6">
                  <a:txBody>
                    <a:bodyPr/>
                    <a:lstStyle/>
                    <a:p>
                      <a:pPr algn="just"/>
                      <a:r>
                        <a:rPr lang="en-US" sz="900">
                          <a:effectLst/>
                          <a:latin typeface="Times New Roman" panose="02020603050405020304" pitchFamily="18" charset="0"/>
                          <a:ea typeface="楷体" panose="02010609060101010101" pitchFamily="49" charset="-122"/>
                          <a:cs typeface="Times New Roman" panose="02020603050405020304" pitchFamily="18" charset="0"/>
                        </a:rPr>
                        <a:t>Transformer</a:t>
                      </a:r>
                      <a:endParaRPr lang="zh-CN" sz="900">
                        <a:effectLst/>
                        <a:latin typeface="Times New Roman" panose="02020603050405020304" pitchFamily="18" charset="0"/>
                        <a:ea typeface="楷体" panose="02010609060101010101" pitchFamily="49" charset="-122"/>
                        <a:cs typeface="宋体" panose="02010600030101010101" pitchFamily="2" charset="-122"/>
                      </a:endParaRPr>
                    </a:p>
                  </a:txBody>
                  <a:tcPr marL="51435" marR="51435" marT="0" marB="0" anchor="ctr"/>
                </a:tc>
                <a:tc>
                  <a:txBody>
                    <a:bodyPr/>
                    <a:lstStyle/>
                    <a:p>
                      <a:r>
                        <a:rPr lang="zh-CN" sz="900" kern="100">
                          <a:effectLst/>
                          <a:latin typeface="Times New Roman" panose="02020603050405020304" pitchFamily="18" charset="0"/>
                          <a:ea typeface="楷体" panose="02010609060101010101" pitchFamily="49" charset="-122"/>
                        </a:rPr>
                        <a:t>上古</a:t>
                      </a:r>
                    </a:p>
                  </a:txBody>
                  <a:tcPr marL="51435" marR="51435" marT="0" marB="0" anchor="ctr"/>
                </a:tc>
                <a:tc rowSpan="2">
                  <a:txBody>
                    <a:bodyPr/>
                    <a:lstStyle/>
                    <a:p>
                      <a:r>
                        <a:rPr lang="zh-CN" sz="900" kern="100">
                          <a:effectLst/>
                          <a:latin typeface="Times New Roman" panose="02020603050405020304" pitchFamily="18" charset="0"/>
                          <a:ea typeface="楷体" panose="02010609060101010101" pitchFamily="49" charset="-122"/>
                        </a:rPr>
                        <a:t>上古</a:t>
                      </a:r>
                    </a:p>
                  </a:txBody>
                  <a:tcPr marL="51435" marR="51435" marT="0" marB="0" anchor="ctr"/>
                </a:tc>
                <a:tc>
                  <a:txBody>
                    <a:bodyPr/>
                    <a:lstStyle/>
                    <a:p>
                      <a:r>
                        <a:rPr lang="en-US" sz="900" kern="100">
                          <a:effectLst/>
                          <a:latin typeface="Times New Roman" panose="02020603050405020304" pitchFamily="18" charset="0"/>
                          <a:ea typeface="楷体" panose="02010609060101010101" pitchFamily="49" charset="-122"/>
                        </a:rPr>
                        <a:t>3.42 </a:t>
                      </a:r>
                      <a:endParaRPr lang="zh-CN" sz="900" kern="100">
                        <a:effectLst/>
                        <a:latin typeface="Times New Roman" panose="02020603050405020304" pitchFamily="18" charset="0"/>
                        <a:ea typeface="楷体" panose="02010609060101010101" pitchFamily="49" charset="-122"/>
                      </a:endParaRPr>
                    </a:p>
                  </a:txBody>
                  <a:tcPr marL="51435" marR="51435" marT="0" marB="0" anchor="ctr"/>
                </a:tc>
                <a:tc>
                  <a:txBody>
                    <a:bodyPr/>
                    <a:lstStyle/>
                    <a:p>
                      <a:r>
                        <a:rPr lang="en-US" sz="900" kern="100">
                          <a:effectLst/>
                          <a:latin typeface="Times New Roman" panose="02020603050405020304" pitchFamily="18" charset="0"/>
                          <a:ea typeface="楷体" panose="02010609060101010101" pitchFamily="49" charset="-122"/>
                        </a:rPr>
                        <a:t>5.28 </a:t>
                      </a:r>
                      <a:endParaRPr lang="zh-CN" sz="900" kern="100">
                        <a:effectLst/>
                        <a:latin typeface="Times New Roman" panose="02020603050405020304" pitchFamily="18" charset="0"/>
                        <a:ea typeface="楷体" panose="02010609060101010101" pitchFamily="49" charset="-122"/>
                      </a:endParaRPr>
                    </a:p>
                  </a:txBody>
                  <a:tcPr marL="51435" marR="51435" marT="0" marB="0" anchor="ctr"/>
                </a:tc>
                <a:extLst>
                  <a:ext uri="{0D108BD9-81ED-4DB2-BD59-A6C34878D82A}">
                    <a16:rowId xmlns:a16="http://schemas.microsoft.com/office/drawing/2014/main" val="2566232609"/>
                  </a:ext>
                </a:extLst>
              </a:tr>
              <a:tr h="278130">
                <a:tc vMerge="1">
                  <a:txBody>
                    <a:bodyPr/>
                    <a:lstStyle/>
                    <a:p>
                      <a:endParaRPr lang="zh-CN" altLang="en-US"/>
                    </a:p>
                  </a:txBody>
                  <a:tcPr/>
                </a:tc>
                <a:tc>
                  <a:txBody>
                    <a:bodyPr/>
                    <a:lstStyle/>
                    <a:p>
                      <a:r>
                        <a:rPr lang="zh-CN" sz="900" kern="100">
                          <a:effectLst/>
                          <a:latin typeface="Times New Roman" panose="02020603050405020304" pitchFamily="18" charset="0"/>
                          <a:ea typeface="楷体" panose="02010609060101010101" pitchFamily="49" charset="-122"/>
                        </a:rPr>
                        <a:t>混合</a:t>
                      </a:r>
                    </a:p>
                  </a:txBody>
                  <a:tcPr marL="51435" marR="51435" marT="0" marB="0" anchor="ctr"/>
                </a:tc>
                <a:tc vMerge="1">
                  <a:txBody>
                    <a:bodyPr/>
                    <a:lstStyle/>
                    <a:p>
                      <a:endParaRPr lang="zh-CN" altLang="en-US"/>
                    </a:p>
                  </a:txBody>
                  <a:tcPr/>
                </a:tc>
                <a:tc>
                  <a:txBody>
                    <a:bodyPr/>
                    <a:lstStyle/>
                    <a:p>
                      <a:r>
                        <a:rPr lang="en-US" sz="900" kern="100">
                          <a:effectLst/>
                          <a:latin typeface="Times New Roman" panose="02020603050405020304" pitchFamily="18" charset="0"/>
                          <a:ea typeface="楷体" panose="02010609060101010101" pitchFamily="49" charset="-122"/>
                        </a:rPr>
                        <a:t>0.38 </a:t>
                      </a:r>
                      <a:endParaRPr lang="zh-CN" sz="900" kern="100">
                        <a:effectLst/>
                        <a:latin typeface="Times New Roman" panose="02020603050405020304" pitchFamily="18" charset="0"/>
                        <a:ea typeface="楷体" panose="02010609060101010101" pitchFamily="49" charset="-122"/>
                      </a:endParaRPr>
                    </a:p>
                  </a:txBody>
                  <a:tcPr marL="51435" marR="51435" marT="0" marB="0" anchor="ctr"/>
                </a:tc>
                <a:tc>
                  <a:txBody>
                    <a:bodyPr/>
                    <a:lstStyle/>
                    <a:p>
                      <a:r>
                        <a:rPr lang="en-US" sz="900" kern="100">
                          <a:effectLst/>
                          <a:latin typeface="Times New Roman" panose="02020603050405020304" pitchFamily="18" charset="0"/>
                          <a:ea typeface="楷体" panose="02010609060101010101" pitchFamily="49" charset="-122"/>
                        </a:rPr>
                        <a:t>2.50 </a:t>
                      </a:r>
                      <a:endParaRPr lang="zh-CN" sz="900" kern="100">
                        <a:effectLst/>
                        <a:latin typeface="Times New Roman" panose="02020603050405020304" pitchFamily="18" charset="0"/>
                        <a:ea typeface="楷体" panose="02010609060101010101" pitchFamily="49" charset="-122"/>
                      </a:endParaRPr>
                    </a:p>
                  </a:txBody>
                  <a:tcPr marL="51435" marR="51435" marT="0" marB="0" anchor="ctr"/>
                </a:tc>
                <a:extLst>
                  <a:ext uri="{0D108BD9-81ED-4DB2-BD59-A6C34878D82A}">
                    <a16:rowId xmlns:a16="http://schemas.microsoft.com/office/drawing/2014/main" val="2789124089"/>
                  </a:ext>
                </a:extLst>
              </a:tr>
              <a:tr h="278130">
                <a:tc vMerge="1">
                  <a:txBody>
                    <a:bodyPr/>
                    <a:lstStyle/>
                    <a:p>
                      <a:endParaRPr lang="zh-CN" altLang="en-US"/>
                    </a:p>
                  </a:txBody>
                  <a:tcPr/>
                </a:tc>
                <a:tc>
                  <a:txBody>
                    <a:bodyPr/>
                    <a:lstStyle/>
                    <a:p>
                      <a:r>
                        <a:rPr lang="zh-CN" sz="900" kern="100">
                          <a:effectLst/>
                          <a:latin typeface="Times New Roman" panose="02020603050405020304" pitchFamily="18" charset="0"/>
                          <a:ea typeface="楷体" panose="02010609060101010101" pitchFamily="49" charset="-122"/>
                        </a:rPr>
                        <a:t>中古</a:t>
                      </a:r>
                    </a:p>
                  </a:txBody>
                  <a:tcPr marL="51435" marR="51435" marT="0" marB="0" anchor="ctr"/>
                </a:tc>
                <a:tc rowSpan="2">
                  <a:txBody>
                    <a:bodyPr/>
                    <a:lstStyle/>
                    <a:p>
                      <a:r>
                        <a:rPr lang="zh-CN" sz="900" kern="100">
                          <a:effectLst/>
                          <a:latin typeface="Times New Roman" panose="02020603050405020304" pitchFamily="18" charset="0"/>
                          <a:ea typeface="楷体" panose="02010609060101010101" pitchFamily="49" charset="-122"/>
                        </a:rPr>
                        <a:t>中古</a:t>
                      </a:r>
                    </a:p>
                  </a:txBody>
                  <a:tcPr marL="51435" marR="51435" marT="0" marB="0" anchor="ctr"/>
                </a:tc>
                <a:tc>
                  <a:txBody>
                    <a:bodyPr/>
                    <a:lstStyle/>
                    <a:p>
                      <a:r>
                        <a:rPr lang="en-US" sz="900" kern="100">
                          <a:effectLst/>
                          <a:latin typeface="Times New Roman" panose="02020603050405020304" pitchFamily="18" charset="0"/>
                          <a:ea typeface="楷体" panose="02010609060101010101" pitchFamily="49" charset="-122"/>
                        </a:rPr>
                        <a:t>1.80 </a:t>
                      </a:r>
                      <a:endParaRPr lang="zh-CN" sz="900" kern="100">
                        <a:effectLst/>
                        <a:latin typeface="Times New Roman" panose="02020603050405020304" pitchFamily="18" charset="0"/>
                        <a:ea typeface="楷体" panose="02010609060101010101" pitchFamily="49" charset="-122"/>
                      </a:endParaRPr>
                    </a:p>
                  </a:txBody>
                  <a:tcPr marL="51435" marR="51435" marT="0" marB="0" anchor="ctr"/>
                </a:tc>
                <a:tc>
                  <a:txBody>
                    <a:bodyPr/>
                    <a:lstStyle/>
                    <a:p>
                      <a:r>
                        <a:rPr lang="en-US" sz="900" kern="100">
                          <a:effectLst/>
                          <a:latin typeface="Times New Roman" panose="02020603050405020304" pitchFamily="18" charset="0"/>
                          <a:ea typeface="楷体" panose="02010609060101010101" pitchFamily="49" charset="-122"/>
                        </a:rPr>
                        <a:t>3.77 </a:t>
                      </a:r>
                      <a:endParaRPr lang="zh-CN" sz="900" kern="100">
                        <a:effectLst/>
                        <a:latin typeface="Times New Roman" panose="02020603050405020304" pitchFamily="18" charset="0"/>
                        <a:ea typeface="楷体" panose="02010609060101010101" pitchFamily="49" charset="-122"/>
                      </a:endParaRPr>
                    </a:p>
                  </a:txBody>
                  <a:tcPr marL="51435" marR="51435" marT="0" marB="0" anchor="ctr"/>
                </a:tc>
                <a:extLst>
                  <a:ext uri="{0D108BD9-81ED-4DB2-BD59-A6C34878D82A}">
                    <a16:rowId xmlns:a16="http://schemas.microsoft.com/office/drawing/2014/main" val="1998833550"/>
                  </a:ext>
                </a:extLst>
              </a:tr>
              <a:tr h="278130">
                <a:tc vMerge="1">
                  <a:txBody>
                    <a:bodyPr/>
                    <a:lstStyle/>
                    <a:p>
                      <a:endParaRPr lang="zh-CN" altLang="en-US"/>
                    </a:p>
                  </a:txBody>
                  <a:tcPr/>
                </a:tc>
                <a:tc>
                  <a:txBody>
                    <a:bodyPr/>
                    <a:lstStyle/>
                    <a:p>
                      <a:r>
                        <a:rPr lang="zh-CN" sz="900" kern="100">
                          <a:effectLst/>
                          <a:latin typeface="Times New Roman" panose="02020603050405020304" pitchFamily="18" charset="0"/>
                          <a:ea typeface="楷体" panose="02010609060101010101" pitchFamily="49" charset="-122"/>
                        </a:rPr>
                        <a:t>混合</a:t>
                      </a:r>
                    </a:p>
                  </a:txBody>
                  <a:tcPr marL="51435" marR="51435" marT="0" marB="0" anchor="ctr"/>
                </a:tc>
                <a:tc vMerge="1">
                  <a:txBody>
                    <a:bodyPr/>
                    <a:lstStyle/>
                    <a:p>
                      <a:endParaRPr lang="zh-CN" altLang="en-US"/>
                    </a:p>
                  </a:txBody>
                  <a:tcPr/>
                </a:tc>
                <a:tc>
                  <a:txBody>
                    <a:bodyPr/>
                    <a:lstStyle/>
                    <a:p>
                      <a:r>
                        <a:rPr lang="en-US" sz="900" kern="100">
                          <a:effectLst/>
                          <a:latin typeface="Times New Roman" panose="02020603050405020304" pitchFamily="18" charset="0"/>
                          <a:ea typeface="楷体" panose="02010609060101010101" pitchFamily="49" charset="-122"/>
                        </a:rPr>
                        <a:t>0.54 </a:t>
                      </a:r>
                      <a:endParaRPr lang="zh-CN" sz="900" kern="100">
                        <a:effectLst/>
                        <a:latin typeface="Times New Roman" panose="02020603050405020304" pitchFamily="18" charset="0"/>
                        <a:ea typeface="楷体" panose="02010609060101010101" pitchFamily="49" charset="-122"/>
                      </a:endParaRPr>
                    </a:p>
                  </a:txBody>
                  <a:tcPr marL="51435" marR="51435" marT="0" marB="0" anchor="ctr"/>
                </a:tc>
                <a:tc>
                  <a:txBody>
                    <a:bodyPr/>
                    <a:lstStyle/>
                    <a:p>
                      <a:r>
                        <a:rPr lang="en-US" sz="900" kern="100">
                          <a:effectLst/>
                          <a:latin typeface="Times New Roman" panose="02020603050405020304" pitchFamily="18" charset="0"/>
                          <a:ea typeface="楷体" panose="02010609060101010101" pitchFamily="49" charset="-122"/>
                        </a:rPr>
                        <a:t>2.49 </a:t>
                      </a:r>
                      <a:endParaRPr lang="zh-CN" sz="900" kern="100">
                        <a:effectLst/>
                        <a:latin typeface="Times New Roman" panose="02020603050405020304" pitchFamily="18" charset="0"/>
                        <a:ea typeface="楷体" panose="02010609060101010101" pitchFamily="49" charset="-122"/>
                      </a:endParaRPr>
                    </a:p>
                  </a:txBody>
                  <a:tcPr marL="51435" marR="51435" marT="0" marB="0" anchor="ctr"/>
                </a:tc>
                <a:extLst>
                  <a:ext uri="{0D108BD9-81ED-4DB2-BD59-A6C34878D82A}">
                    <a16:rowId xmlns:a16="http://schemas.microsoft.com/office/drawing/2014/main" val="3401812538"/>
                  </a:ext>
                </a:extLst>
              </a:tr>
              <a:tr h="278130">
                <a:tc vMerge="1">
                  <a:txBody>
                    <a:bodyPr/>
                    <a:lstStyle/>
                    <a:p>
                      <a:endParaRPr lang="zh-CN" altLang="en-US"/>
                    </a:p>
                  </a:txBody>
                  <a:tcPr/>
                </a:tc>
                <a:tc>
                  <a:txBody>
                    <a:bodyPr/>
                    <a:lstStyle/>
                    <a:p>
                      <a:r>
                        <a:rPr lang="zh-CN" sz="900" kern="100">
                          <a:effectLst/>
                          <a:latin typeface="Times New Roman" panose="02020603050405020304" pitchFamily="18" charset="0"/>
                          <a:ea typeface="楷体" panose="02010609060101010101" pitchFamily="49" charset="-122"/>
                        </a:rPr>
                        <a:t>近古</a:t>
                      </a:r>
                    </a:p>
                  </a:txBody>
                  <a:tcPr marL="51435" marR="51435" marT="0" marB="0" anchor="ctr"/>
                </a:tc>
                <a:tc rowSpan="2">
                  <a:txBody>
                    <a:bodyPr/>
                    <a:lstStyle/>
                    <a:p>
                      <a:r>
                        <a:rPr lang="zh-CN" sz="900" kern="100">
                          <a:effectLst/>
                          <a:latin typeface="Times New Roman" panose="02020603050405020304" pitchFamily="18" charset="0"/>
                          <a:ea typeface="楷体" panose="02010609060101010101" pitchFamily="49" charset="-122"/>
                        </a:rPr>
                        <a:t>近古</a:t>
                      </a:r>
                    </a:p>
                  </a:txBody>
                  <a:tcPr marL="51435" marR="51435" marT="0" marB="0" anchor="ctr"/>
                </a:tc>
                <a:tc>
                  <a:txBody>
                    <a:bodyPr/>
                    <a:lstStyle/>
                    <a:p>
                      <a:r>
                        <a:rPr lang="en-US" sz="900" kern="100">
                          <a:effectLst/>
                          <a:latin typeface="Times New Roman" panose="02020603050405020304" pitchFamily="18" charset="0"/>
                          <a:ea typeface="楷体" panose="02010609060101010101" pitchFamily="49" charset="-122"/>
                        </a:rPr>
                        <a:t>3.30 </a:t>
                      </a:r>
                      <a:endParaRPr lang="zh-CN" sz="900" kern="100">
                        <a:effectLst/>
                        <a:latin typeface="Times New Roman" panose="02020603050405020304" pitchFamily="18" charset="0"/>
                        <a:ea typeface="楷体" panose="02010609060101010101" pitchFamily="49" charset="-122"/>
                      </a:endParaRPr>
                    </a:p>
                  </a:txBody>
                  <a:tcPr marL="51435" marR="51435" marT="0" marB="0" anchor="ctr"/>
                </a:tc>
                <a:tc>
                  <a:txBody>
                    <a:bodyPr/>
                    <a:lstStyle/>
                    <a:p>
                      <a:r>
                        <a:rPr lang="en-US" sz="900" kern="100">
                          <a:effectLst/>
                          <a:latin typeface="Times New Roman" panose="02020603050405020304" pitchFamily="18" charset="0"/>
                          <a:ea typeface="楷体" panose="02010609060101010101" pitchFamily="49" charset="-122"/>
                        </a:rPr>
                        <a:t>5.26 </a:t>
                      </a:r>
                      <a:endParaRPr lang="zh-CN" sz="900" kern="100">
                        <a:effectLst/>
                        <a:latin typeface="Times New Roman" panose="02020603050405020304" pitchFamily="18" charset="0"/>
                        <a:ea typeface="楷体" panose="02010609060101010101" pitchFamily="49" charset="-122"/>
                      </a:endParaRPr>
                    </a:p>
                  </a:txBody>
                  <a:tcPr marL="51435" marR="51435" marT="0" marB="0" anchor="ctr"/>
                </a:tc>
                <a:extLst>
                  <a:ext uri="{0D108BD9-81ED-4DB2-BD59-A6C34878D82A}">
                    <a16:rowId xmlns:a16="http://schemas.microsoft.com/office/drawing/2014/main" val="3019158309"/>
                  </a:ext>
                </a:extLst>
              </a:tr>
              <a:tr h="278130">
                <a:tc vMerge="1">
                  <a:txBody>
                    <a:bodyPr/>
                    <a:lstStyle/>
                    <a:p>
                      <a:endParaRPr lang="zh-CN" altLang="en-US"/>
                    </a:p>
                  </a:txBody>
                  <a:tcPr/>
                </a:tc>
                <a:tc>
                  <a:txBody>
                    <a:bodyPr/>
                    <a:lstStyle/>
                    <a:p>
                      <a:r>
                        <a:rPr lang="zh-CN" sz="900" kern="100">
                          <a:effectLst/>
                          <a:latin typeface="Times New Roman" panose="02020603050405020304" pitchFamily="18" charset="0"/>
                          <a:ea typeface="楷体" panose="02010609060101010101" pitchFamily="49" charset="-122"/>
                        </a:rPr>
                        <a:t>混合</a:t>
                      </a:r>
                    </a:p>
                  </a:txBody>
                  <a:tcPr marL="51435" marR="51435" marT="0" marB="0" anchor="ctr"/>
                </a:tc>
                <a:tc vMerge="1">
                  <a:txBody>
                    <a:bodyPr/>
                    <a:lstStyle/>
                    <a:p>
                      <a:endParaRPr lang="zh-CN" altLang="en-US"/>
                    </a:p>
                  </a:txBody>
                  <a:tcPr/>
                </a:tc>
                <a:tc>
                  <a:txBody>
                    <a:bodyPr/>
                    <a:lstStyle/>
                    <a:p>
                      <a:r>
                        <a:rPr lang="en-US" sz="900" kern="100">
                          <a:effectLst/>
                          <a:latin typeface="Times New Roman" panose="02020603050405020304" pitchFamily="18" charset="0"/>
                          <a:ea typeface="楷体" panose="02010609060101010101" pitchFamily="49" charset="-122"/>
                        </a:rPr>
                        <a:t>0.75 </a:t>
                      </a:r>
                      <a:endParaRPr lang="zh-CN" sz="900" kern="100">
                        <a:effectLst/>
                        <a:latin typeface="Times New Roman" panose="02020603050405020304" pitchFamily="18" charset="0"/>
                        <a:ea typeface="楷体" panose="02010609060101010101" pitchFamily="49" charset="-122"/>
                      </a:endParaRPr>
                    </a:p>
                  </a:txBody>
                  <a:tcPr marL="51435" marR="51435" marT="0" marB="0" anchor="ctr"/>
                </a:tc>
                <a:tc>
                  <a:txBody>
                    <a:bodyPr/>
                    <a:lstStyle/>
                    <a:p>
                      <a:r>
                        <a:rPr lang="en-US" sz="900" kern="100">
                          <a:effectLst/>
                          <a:latin typeface="Times New Roman" panose="02020603050405020304" pitchFamily="18" charset="0"/>
                          <a:ea typeface="楷体" panose="02010609060101010101" pitchFamily="49" charset="-122"/>
                        </a:rPr>
                        <a:t>2.53 </a:t>
                      </a:r>
                      <a:endParaRPr lang="zh-CN" sz="900" kern="100">
                        <a:effectLst/>
                        <a:latin typeface="Times New Roman" panose="02020603050405020304" pitchFamily="18" charset="0"/>
                        <a:ea typeface="楷体" panose="02010609060101010101" pitchFamily="49" charset="-122"/>
                      </a:endParaRPr>
                    </a:p>
                  </a:txBody>
                  <a:tcPr marL="51435" marR="51435" marT="0" marB="0" anchor="ctr"/>
                </a:tc>
                <a:extLst>
                  <a:ext uri="{0D108BD9-81ED-4DB2-BD59-A6C34878D82A}">
                    <a16:rowId xmlns:a16="http://schemas.microsoft.com/office/drawing/2014/main" val="4071205464"/>
                  </a:ext>
                </a:extLst>
              </a:tr>
              <a:tr h="278130">
                <a:tc rowSpan="6">
                  <a:txBody>
                    <a:bodyPr/>
                    <a:lstStyle/>
                    <a:p>
                      <a:pPr algn="just"/>
                      <a:r>
                        <a:rPr lang="en-US" sz="900">
                          <a:effectLst/>
                          <a:latin typeface="Times New Roman" panose="02020603050405020304" pitchFamily="18" charset="0"/>
                          <a:ea typeface="楷体" panose="02010609060101010101" pitchFamily="49" charset="-122"/>
                          <a:cs typeface="Times New Roman" panose="02020603050405020304" pitchFamily="18" charset="0"/>
                        </a:rPr>
                        <a:t>GPT2-chinese-ancient</a:t>
                      </a:r>
                      <a:endParaRPr lang="zh-CN" sz="900">
                        <a:effectLst/>
                        <a:latin typeface="Times New Roman" panose="02020603050405020304" pitchFamily="18" charset="0"/>
                        <a:ea typeface="楷体" panose="02010609060101010101" pitchFamily="49" charset="-122"/>
                        <a:cs typeface="宋体" panose="02010600030101010101" pitchFamily="2" charset="-122"/>
                      </a:endParaRPr>
                    </a:p>
                  </a:txBody>
                  <a:tcPr marL="51435" marR="51435" marT="0" marB="0" anchor="ctr"/>
                </a:tc>
                <a:tc>
                  <a:txBody>
                    <a:bodyPr/>
                    <a:lstStyle/>
                    <a:p>
                      <a:r>
                        <a:rPr lang="zh-CN" sz="900" kern="100">
                          <a:effectLst/>
                          <a:latin typeface="Times New Roman" panose="02020603050405020304" pitchFamily="18" charset="0"/>
                          <a:ea typeface="楷体" panose="02010609060101010101" pitchFamily="49" charset="-122"/>
                        </a:rPr>
                        <a:t>上古</a:t>
                      </a:r>
                    </a:p>
                  </a:txBody>
                  <a:tcPr marL="51435" marR="51435" marT="0" marB="0" anchor="ctr"/>
                </a:tc>
                <a:tc rowSpan="2">
                  <a:txBody>
                    <a:bodyPr/>
                    <a:lstStyle/>
                    <a:p>
                      <a:r>
                        <a:rPr lang="zh-CN" sz="900" kern="100">
                          <a:effectLst/>
                          <a:latin typeface="Times New Roman" panose="02020603050405020304" pitchFamily="18" charset="0"/>
                          <a:ea typeface="楷体" panose="02010609060101010101" pitchFamily="49" charset="-122"/>
                        </a:rPr>
                        <a:t>上古</a:t>
                      </a:r>
                    </a:p>
                  </a:txBody>
                  <a:tcPr marL="51435" marR="51435" marT="0" marB="0" anchor="ctr"/>
                </a:tc>
                <a:tc>
                  <a:txBody>
                    <a:bodyPr/>
                    <a:lstStyle/>
                    <a:p>
                      <a:r>
                        <a:rPr lang="en-US" sz="900" kern="100">
                          <a:effectLst/>
                          <a:latin typeface="Times New Roman" panose="02020603050405020304" pitchFamily="18" charset="0"/>
                          <a:ea typeface="楷体" panose="02010609060101010101" pitchFamily="49" charset="-122"/>
                        </a:rPr>
                        <a:t>17.86 </a:t>
                      </a:r>
                      <a:endParaRPr lang="zh-CN" sz="900" kern="100">
                        <a:effectLst/>
                        <a:latin typeface="Times New Roman" panose="02020603050405020304" pitchFamily="18" charset="0"/>
                        <a:ea typeface="楷体" panose="02010609060101010101" pitchFamily="49" charset="-122"/>
                      </a:endParaRPr>
                    </a:p>
                  </a:txBody>
                  <a:tcPr marL="51435" marR="51435" marT="0" marB="0" anchor="ctr"/>
                </a:tc>
                <a:tc>
                  <a:txBody>
                    <a:bodyPr/>
                    <a:lstStyle/>
                    <a:p>
                      <a:r>
                        <a:rPr lang="en-US" sz="900" kern="100">
                          <a:effectLst/>
                          <a:latin typeface="Times New Roman" panose="02020603050405020304" pitchFamily="18" charset="0"/>
                          <a:ea typeface="楷体" panose="02010609060101010101" pitchFamily="49" charset="-122"/>
                        </a:rPr>
                        <a:t>17.22 </a:t>
                      </a:r>
                      <a:endParaRPr lang="zh-CN" sz="900" kern="100">
                        <a:effectLst/>
                        <a:latin typeface="Times New Roman" panose="02020603050405020304" pitchFamily="18" charset="0"/>
                        <a:ea typeface="楷体" panose="02010609060101010101" pitchFamily="49" charset="-122"/>
                      </a:endParaRPr>
                    </a:p>
                  </a:txBody>
                  <a:tcPr marL="51435" marR="51435" marT="0" marB="0" anchor="ctr"/>
                </a:tc>
                <a:extLst>
                  <a:ext uri="{0D108BD9-81ED-4DB2-BD59-A6C34878D82A}">
                    <a16:rowId xmlns:a16="http://schemas.microsoft.com/office/drawing/2014/main" val="2544838023"/>
                  </a:ext>
                </a:extLst>
              </a:tr>
              <a:tr h="278130">
                <a:tc vMerge="1">
                  <a:txBody>
                    <a:bodyPr/>
                    <a:lstStyle/>
                    <a:p>
                      <a:endParaRPr lang="zh-CN" altLang="en-US"/>
                    </a:p>
                  </a:txBody>
                  <a:tcPr/>
                </a:tc>
                <a:tc>
                  <a:txBody>
                    <a:bodyPr/>
                    <a:lstStyle/>
                    <a:p>
                      <a:r>
                        <a:rPr lang="zh-CN" sz="900" kern="100">
                          <a:effectLst/>
                          <a:latin typeface="Times New Roman" panose="02020603050405020304" pitchFamily="18" charset="0"/>
                          <a:ea typeface="楷体" panose="02010609060101010101" pitchFamily="49" charset="-122"/>
                        </a:rPr>
                        <a:t>混合</a:t>
                      </a:r>
                    </a:p>
                  </a:txBody>
                  <a:tcPr marL="51435" marR="51435" marT="0" marB="0" anchor="ctr"/>
                </a:tc>
                <a:tc vMerge="1">
                  <a:txBody>
                    <a:bodyPr/>
                    <a:lstStyle/>
                    <a:p>
                      <a:endParaRPr lang="zh-CN" altLang="en-US"/>
                    </a:p>
                  </a:txBody>
                  <a:tcPr/>
                </a:tc>
                <a:tc>
                  <a:txBody>
                    <a:bodyPr/>
                    <a:lstStyle/>
                    <a:p>
                      <a:r>
                        <a:rPr lang="en-US" sz="900" kern="100">
                          <a:effectLst/>
                          <a:latin typeface="Times New Roman" panose="02020603050405020304" pitchFamily="18" charset="0"/>
                          <a:ea typeface="楷体" panose="02010609060101010101" pitchFamily="49" charset="-122"/>
                        </a:rPr>
                        <a:t>15.27 </a:t>
                      </a:r>
                      <a:endParaRPr lang="zh-CN" sz="900" kern="100">
                        <a:effectLst/>
                        <a:latin typeface="Times New Roman" panose="02020603050405020304" pitchFamily="18" charset="0"/>
                        <a:ea typeface="楷体" panose="02010609060101010101" pitchFamily="49" charset="-122"/>
                      </a:endParaRPr>
                    </a:p>
                  </a:txBody>
                  <a:tcPr marL="51435" marR="51435" marT="0" marB="0" anchor="ctr"/>
                </a:tc>
                <a:tc>
                  <a:txBody>
                    <a:bodyPr/>
                    <a:lstStyle/>
                    <a:p>
                      <a:r>
                        <a:rPr lang="en-US" sz="900" kern="100">
                          <a:effectLst/>
                          <a:latin typeface="Times New Roman" panose="02020603050405020304" pitchFamily="18" charset="0"/>
                          <a:ea typeface="楷体" panose="02010609060101010101" pitchFamily="49" charset="-122"/>
                        </a:rPr>
                        <a:t>15.52 </a:t>
                      </a:r>
                      <a:endParaRPr lang="zh-CN" sz="900" kern="100">
                        <a:effectLst/>
                        <a:latin typeface="Times New Roman" panose="02020603050405020304" pitchFamily="18" charset="0"/>
                        <a:ea typeface="楷体" panose="02010609060101010101" pitchFamily="49" charset="-122"/>
                      </a:endParaRPr>
                    </a:p>
                  </a:txBody>
                  <a:tcPr marL="51435" marR="51435" marT="0" marB="0" anchor="ctr"/>
                </a:tc>
                <a:extLst>
                  <a:ext uri="{0D108BD9-81ED-4DB2-BD59-A6C34878D82A}">
                    <a16:rowId xmlns:a16="http://schemas.microsoft.com/office/drawing/2014/main" val="1875013005"/>
                  </a:ext>
                </a:extLst>
              </a:tr>
              <a:tr h="278130">
                <a:tc vMerge="1">
                  <a:txBody>
                    <a:bodyPr/>
                    <a:lstStyle/>
                    <a:p>
                      <a:endParaRPr lang="zh-CN" altLang="en-US"/>
                    </a:p>
                  </a:txBody>
                  <a:tcPr/>
                </a:tc>
                <a:tc>
                  <a:txBody>
                    <a:bodyPr/>
                    <a:lstStyle/>
                    <a:p>
                      <a:r>
                        <a:rPr lang="zh-CN" sz="900" kern="100">
                          <a:effectLst/>
                          <a:latin typeface="Times New Roman" panose="02020603050405020304" pitchFamily="18" charset="0"/>
                          <a:ea typeface="楷体" panose="02010609060101010101" pitchFamily="49" charset="-122"/>
                        </a:rPr>
                        <a:t>中古</a:t>
                      </a:r>
                    </a:p>
                  </a:txBody>
                  <a:tcPr marL="51435" marR="51435" marT="0" marB="0" anchor="ctr"/>
                </a:tc>
                <a:tc rowSpan="2">
                  <a:txBody>
                    <a:bodyPr/>
                    <a:lstStyle/>
                    <a:p>
                      <a:r>
                        <a:rPr lang="zh-CN" sz="900" kern="100">
                          <a:effectLst/>
                          <a:latin typeface="Times New Roman" panose="02020603050405020304" pitchFamily="18" charset="0"/>
                          <a:ea typeface="楷体" panose="02010609060101010101" pitchFamily="49" charset="-122"/>
                        </a:rPr>
                        <a:t>中古</a:t>
                      </a:r>
                    </a:p>
                  </a:txBody>
                  <a:tcPr marL="51435" marR="51435" marT="0" marB="0" anchor="ctr"/>
                </a:tc>
                <a:tc>
                  <a:txBody>
                    <a:bodyPr/>
                    <a:lstStyle/>
                    <a:p>
                      <a:r>
                        <a:rPr lang="en-US" sz="900" kern="100">
                          <a:effectLst/>
                          <a:latin typeface="Times New Roman" panose="02020603050405020304" pitchFamily="18" charset="0"/>
                          <a:ea typeface="楷体" panose="02010609060101010101" pitchFamily="49" charset="-122"/>
                        </a:rPr>
                        <a:t>28.78 </a:t>
                      </a:r>
                      <a:endParaRPr lang="zh-CN" sz="900" kern="100">
                        <a:effectLst/>
                        <a:latin typeface="Times New Roman" panose="02020603050405020304" pitchFamily="18" charset="0"/>
                        <a:ea typeface="楷体" panose="02010609060101010101" pitchFamily="49" charset="-122"/>
                      </a:endParaRPr>
                    </a:p>
                  </a:txBody>
                  <a:tcPr marL="51435" marR="51435" marT="0" marB="0" anchor="ctr"/>
                </a:tc>
                <a:tc>
                  <a:txBody>
                    <a:bodyPr/>
                    <a:lstStyle/>
                    <a:p>
                      <a:r>
                        <a:rPr lang="en-US" sz="900" kern="100">
                          <a:effectLst/>
                          <a:latin typeface="Times New Roman" panose="02020603050405020304" pitchFamily="18" charset="0"/>
                          <a:ea typeface="楷体" panose="02010609060101010101" pitchFamily="49" charset="-122"/>
                        </a:rPr>
                        <a:t>25.82 </a:t>
                      </a:r>
                      <a:endParaRPr lang="zh-CN" sz="900" kern="100">
                        <a:effectLst/>
                        <a:latin typeface="Times New Roman" panose="02020603050405020304" pitchFamily="18" charset="0"/>
                        <a:ea typeface="楷体" panose="02010609060101010101" pitchFamily="49" charset="-122"/>
                      </a:endParaRPr>
                    </a:p>
                  </a:txBody>
                  <a:tcPr marL="51435" marR="51435" marT="0" marB="0" anchor="ctr"/>
                </a:tc>
                <a:extLst>
                  <a:ext uri="{0D108BD9-81ED-4DB2-BD59-A6C34878D82A}">
                    <a16:rowId xmlns:a16="http://schemas.microsoft.com/office/drawing/2014/main" val="1716676638"/>
                  </a:ext>
                </a:extLst>
              </a:tr>
              <a:tr h="278130">
                <a:tc vMerge="1">
                  <a:txBody>
                    <a:bodyPr/>
                    <a:lstStyle/>
                    <a:p>
                      <a:endParaRPr lang="zh-CN" altLang="en-US"/>
                    </a:p>
                  </a:txBody>
                  <a:tcPr/>
                </a:tc>
                <a:tc>
                  <a:txBody>
                    <a:bodyPr/>
                    <a:lstStyle/>
                    <a:p>
                      <a:r>
                        <a:rPr lang="zh-CN" sz="900" kern="100">
                          <a:effectLst/>
                          <a:latin typeface="Times New Roman" panose="02020603050405020304" pitchFamily="18" charset="0"/>
                          <a:ea typeface="楷体" panose="02010609060101010101" pitchFamily="49" charset="-122"/>
                        </a:rPr>
                        <a:t>混合</a:t>
                      </a:r>
                    </a:p>
                  </a:txBody>
                  <a:tcPr marL="51435" marR="51435" marT="0" marB="0" anchor="ctr"/>
                </a:tc>
                <a:tc vMerge="1">
                  <a:txBody>
                    <a:bodyPr/>
                    <a:lstStyle/>
                    <a:p>
                      <a:endParaRPr lang="zh-CN" altLang="en-US"/>
                    </a:p>
                  </a:txBody>
                  <a:tcPr/>
                </a:tc>
                <a:tc>
                  <a:txBody>
                    <a:bodyPr/>
                    <a:lstStyle/>
                    <a:p>
                      <a:r>
                        <a:rPr lang="en-US" sz="900" kern="100">
                          <a:effectLst/>
                          <a:latin typeface="Times New Roman" panose="02020603050405020304" pitchFamily="18" charset="0"/>
                          <a:ea typeface="楷体" panose="02010609060101010101" pitchFamily="49" charset="-122"/>
                        </a:rPr>
                        <a:t>27.95 </a:t>
                      </a:r>
                      <a:endParaRPr lang="zh-CN" sz="900" kern="100">
                        <a:effectLst/>
                        <a:latin typeface="Times New Roman" panose="02020603050405020304" pitchFamily="18" charset="0"/>
                        <a:ea typeface="楷体" panose="02010609060101010101" pitchFamily="49" charset="-122"/>
                      </a:endParaRPr>
                    </a:p>
                  </a:txBody>
                  <a:tcPr marL="51435" marR="51435" marT="0" marB="0" anchor="ctr"/>
                </a:tc>
                <a:tc>
                  <a:txBody>
                    <a:bodyPr/>
                    <a:lstStyle/>
                    <a:p>
                      <a:r>
                        <a:rPr lang="en-US" sz="900" kern="100">
                          <a:effectLst/>
                          <a:latin typeface="Times New Roman" panose="02020603050405020304" pitchFamily="18" charset="0"/>
                          <a:ea typeface="楷体" panose="02010609060101010101" pitchFamily="49" charset="-122"/>
                        </a:rPr>
                        <a:t>25.11 </a:t>
                      </a:r>
                      <a:endParaRPr lang="zh-CN" sz="900" kern="100">
                        <a:effectLst/>
                        <a:latin typeface="Times New Roman" panose="02020603050405020304" pitchFamily="18" charset="0"/>
                        <a:ea typeface="楷体" panose="02010609060101010101" pitchFamily="49" charset="-122"/>
                      </a:endParaRPr>
                    </a:p>
                  </a:txBody>
                  <a:tcPr marL="51435" marR="51435" marT="0" marB="0" anchor="ctr"/>
                </a:tc>
                <a:extLst>
                  <a:ext uri="{0D108BD9-81ED-4DB2-BD59-A6C34878D82A}">
                    <a16:rowId xmlns:a16="http://schemas.microsoft.com/office/drawing/2014/main" val="1095262183"/>
                  </a:ext>
                </a:extLst>
              </a:tr>
              <a:tr h="278130">
                <a:tc vMerge="1">
                  <a:txBody>
                    <a:bodyPr/>
                    <a:lstStyle/>
                    <a:p>
                      <a:endParaRPr lang="zh-CN" altLang="en-US"/>
                    </a:p>
                  </a:txBody>
                  <a:tcPr/>
                </a:tc>
                <a:tc>
                  <a:txBody>
                    <a:bodyPr/>
                    <a:lstStyle/>
                    <a:p>
                      <a:r>
                        <a:rPr lang="zh-CN" sz="900" kern="100">
                          <a:effectLst/>
                          <a:latin typeface="Times New Roman" panose="02020603050405020304" pitchFamily="18" charset="0"/>
                          <a:ea typeface="楷体" panose="02010609060101010101" pitchFamily="49" charset="-122"/>
                        </a:rPr>
                        <a:t>近古</a:t>
                      </a:r>
                    </a:p>
                  </a:txBody>
                  <a:tcPr marL="51435" marR="51435" marT="0" marB="0" anchor="ctr"/>
                </a:tc>
                <a:tc rowSpan="2">
                  <a:txBody>
                    <a:bodyPr/>
                    <a:lstStyle/>
                    <a:p>
                      <a:r>
                        <a:rPr lang="zh-CN" sz="900" kern="100">
                          <a:effectLst/>
                          <a:latin typeface="Times New Roman" panose="02020603050405020304" pitchFamily="18" charset="0"/>
                          <a:ea typeface="楷体" panose="02010609060101010101" pitchFamily="49" charset="-122"/>
                        </a:rPr>
                        <a:t>近古</a:t>
                      </a:r>
                    </a:p>
                  </a:txBody>
                  <a:tcPr marL="51435" marR="51435" marT="0" marB="0" anchor="ctr"/>
                </a:tc>
                <a:tc>
                  <a:txBody>
                    <a:bodyPr/>
                    <a:lstStyle/>
                    <a:p>
                      <a:r>
                        <a:rPr lang="en-US" sz="900" kern="100">
                          <a:effectLst/>
                          <a:latin typeface="Times New Roman" panose="02020603050405020304" pitchFamily="18" charset="0"/>
                          <a:ea typeface="楷体" panose="02010609060101010101" pitchFamily="49" charset="-122"/>
                        </a:rPr>
                        <a:t>33.64 </a:t>
                      </a:r>
                      <a:endParaRPr lang="zh-CN" sz="900" kern="100">
                        <a:effectLst/>
                        <a:latin typeface="Times New Roman" panose="02020603050405020304" pitchFamily="18" charset="0"/>
                        <a:ea typeface="楷体" panose="02010609060101010101" pitchFamily="49" charset="-122"/>
                      </a:endParaRPr>
                    </a:p>
                  </a:txBody>
                  <a:tcPr marL="51435" marR="51435" marT="0" marB="0" anchor="ctr"/>
                </a:tc>
                <a:tc>
                  <a:txBody>
                    <a:bodyPr/>
                    <a:lstStyle/>
                    <a:p>
                      <a:r>
                        <a:rPr lang="en-US" sz="900" kern="100">
                          <a:effectLst/>
                          <a:latin typeface="Times New Roman" panose="02020603050405020304" pitchFamily="18" charset="0"/>
                          <a:ea typeface="楷体" panose="02010609060101010101" pitchFamily="49" charset="-122"/>
                        </a:rPr>
                        <a:t>29.83 </a:t>
                      </a:r>
                      <a:endParaRPr lang="zh-CN" sz="900" kern="100">
                        <a:effectLst/>
                        <a:latin typeface="Times New Roman" panose="02020603050405020304" pitchFamily="18" charset="0"/>
                        <a:ea typeface="楷体" panose="02010609060101010101" pitchFamily="49" charset="-122"/>
                      </a:endParaRPr>
                    </a:p>
                  </a:txBody>
                  <a:tcPr marL="51435" marR="51435" marT="0" marB="0" anchor="ctr"/>
                </a:tc>
                <a:extLst>
                  <a:ext uri="{0D108BD9-81ED-4DB2-BD59-A6C34878D82A}">
                    <a16:rowId xmlns:a16="http://schemas.microsoft.com/office/drawing/2014/main" val="4081767310"/>
                  </a:ext>
                </a:extLst>
              </a:tr>
              <a:tr h="278130">
                <a:tc vMerge="1">
                  <a:txBody>
                    <a:bodyPr/>
                    <a:lstStyle/>
                    <a:p>
                      <a:endParaRPr lang="zh-CN" altLang="en-US"/>
                    </a:p>
                  </a:txBody>
                  <a:tcPr/>
                </a:tc>
                <a:tc>
                  <a:txBody>
                    <a:bodyPr/>
                    <a:lstStyle/>
                    <a:p>
                      <a:r>
                        <a:rPr lang="zh-CN" sz="900" kern="100">
                          <a:effectLst/>
                          <a:latin typeface="Times New Roman" panose="02020603050405020304" pitchFamily="18" charset="0"/>
                          <a:ea typeface="楷体" panose="02010609060101010101" pitchFamily="49" charset="-122"/>
                        </a:rPr>
                        <a:t>混合</a:t>
                      </a:r>
                    </a:p>
                  </a:txBody>
                  <a:tcPr marL="51435" marR="51435" marT="0" marB="0" anchor="ctr"/>
                </a:tc>
                <a:tc vMerge="1">
                  <a:txBody>
                    <a:bodyPr/>
                    <a:lstStyle/>
                    <a:p>
                      <a:endParaRPr lang="zh-CN" altLang="en-US"/>
                    </a:p>
                  </a:txBody>
                  <a:tcPr/>
                </a:tc>
                <a:tc>
                  <a:txBody>
                    <a:bodyPr/>
                    <a:lstStyle/>
                    <a:p>
                      <a:r>
                        <a:rPr lang="en-US" sz="900" kern="100">
                          <a:effectLst/>
                          <a:latin typeface="Times New Roman" panose="02020603050405020304" pitchFamily="18" charset="0"/>
                          <a:ea typeface="楷体" panose="02010609060101010101" pitchFamily="49" charset="-122"/>
                        </a:rPr>
                        <a:t>32.45 </a:t>
                      </a:r>
                      <a:endParaRPr lang="zh-CN" sz="900" kern="100">
                        <a:effectLst/>
                        <a:latin typeface="Times New Roman" panose="02020603050405020304" pitchFamily="18" charset="0"/>
                        <a:ea typeface="楷体" panose="02010609060101010101" pitchFamily="49" charset="-122"/>
                      </a:endParaRPr>
                    </a:p>
                  </a:txBody>
                  <a:tcPr marL="51435" marR="51435" marT="0" marB="0" anchor="ctr"/>
                </a:tc>
                <a:tc>
                  <a:txBody>
                    <a:bodyPr/>
                    <a:lstStyle/>
                    <a:p>
                      <a:r>
                        <a:rPr lang="en-US" sz="900" kern="100">
                          <a:effectLst/>
                          <a:latin typeface="Times New Roman" panose="02020603050405020304" pitchFamily="18" charset="0"/>
                          <a:ea typeface="楷体" panose="02010609060101010101" pitchFamily="49" charset="-122"/>
                        </a:rPr>
                        <a:t>28.79 </a:t>
                      </a:r>
                      <a:endParaRPr lang="zh-CN" sz="900" kern="100">
                        <a:effectLst/>
                        <a:latin typeface="Times New Roman" panose="02020603050405020304" pitchFamily="18" charset="0"/>
                        <a:ea typeface="楷体" panose="02010609060101010101" pitchFamily="49" charset="-122"/>
                      </a:endParaRPr>
                    </a:p>
                  </a:txBody>
                  <a:tcPr marL="51435" marR="51435" marT="0" marB="0" anchor="ctr"/>
                </a:tc>
                <a:extLst>
                  <a:ext uri="{0D108BD9-81ED-4DB2-BD59-A6C34878D82A}">
                    <a16:rowId xmlns:a16="http://schemas.microsoft.com/office/drawing/2014/main" val="3719442098"/>
                  </a:ext>
                </a:extLst>
              </a:tr>
            </a:tbl>
          </a:graphicData>
        </a:graphic>
      </p:graphicFrame>
      <p:sp>
        <p:nvSpPr>
          <p:cNvPr id="5" name="文本框 4">
            <a:extLst>
              <a:ext uri="{FF2B5EF4-FFF2-40B4-BE49-F238E27FC236}">
                <a16:creationId xmlns:a16="http://schemas.microsoft.com/office/drawing/2014/main" id="{2B231CBB-6D37-C94E-5946-0A1A1134A907}"/>
              </a:ext>
            </a:extLst>
          </p:cNvPr>
          <p:cNvSpPr txBox="1"/>
          <p:nvPr/>
        </p:nvSpPr>
        <p:spPr>
          <a:xfrm>
            <a:off x="2220191" y="1731571"/>
            <a:ext cx="4592781" cy="262251"/>
          </a:xfrm>
          <a:prstGeom prst="rect">
            <a:avLst/>
          </a:prstGeom>
          <a:noFill/>
        </p:spPr>
        <p:txBody>
          <a:bodyPr wrap="square">
            <a:spAutoFit/>
          </a:bodyPr>
          <a:lstStyle/>
          <a:p>
            <a:pPr algn="ctr">
              <a:lnSpc>
                <a:spcPts val="1500"/>
              </a:lnSpc>
            </a:pPr>
            <a:r>
              <a:rPr lang="zh-CN" altLang="zh-CN" sz="900" kern="100">
                <a:latin typeface="Times New Roman" panose="02020603050405020304" pitchFamily="18" charset="0"/>
                <a:ea typeface="楷体" panose="02010609060101010101" pitchFamily="49" charset="-122"/>
              </a:rPr>
              <a:t>表</a:t>
            </a:r>
            <a:r>
              <a:rPr lang="en-US" altLang="zh-CN" sz="900" kern="100">
                <a:latin typeface="Times New Roman" panose="02020603050405020304" pitchFamily="18" charset="0"/>
                <a:ea typeface="楷体" panose="02010609060101010101" pitchFamily="49" charset="-122"/>
              </a:rPr>
              <a:t>11 </a:t>
            </a:r>
            <a:r>
              <a:rPr lang="zh-CN" altLang="zh-CN" sz="900" kern="100">
                <a:latin typeface="Times New Roman" panose="02020603050405020304" pitchFamily="18" charset="0"/>
                <a:ea typeface="楷体" panose="02010609060101010101" pitchFamily="49" charset="-122"/>
              </a:rPr>
              <a:t>不同时代典籍文本下模型翻译效果</a:t>
            </a:r>
          </a:p>
        </p:txBody>
      </p:sp>
    </p:spTree>
    <p:extLst>
      <p:ext uri="{BB962C8B-B14F-4D97-AF65-F5344CB8AC3E}">
        <p14:creationId xmlns:p14="http://schemas.microsoft.com/office/powerpoint/2010/main" val="30434788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174011" y="1100256"/>
            <a:ext cx="3124573" cy="424732"/>
          </a:xfrm>
        </p:spPr>
        <p:txBody>
          <a:bodyPr/>
          <a:lstStyle/>
          <a:p>
            <a:r>
              <a:rPr lang="en-US" altLang="zh-CN"/>
              <a:t>3</a:t>
            </a:r>
            <a:r>
              <a:rPr lang="zh-CN" altLang="en-US"/>
              <a:t>、扩展语料验证实验</a:t>
            </a:r>
            <a:endParaRPr lang="zh-CN" altLang="en-US" dirty="0"/>
          </a:p>
        </p:txBody>
      </p:sp>
      <p:sp>
        <p:nvSpPr>
          <p:cNvPr id="2" name="内容占位符 2">
            <a:extLst>
              <a:ext uri="{FF2B5EF4-FFF2-40B4-BE49-F238E27FC236}">
                <a16:creationId xmlns:a16="http://schemas.microsoft.com/office/drawing/2014/main" id="{56D30DE7-AD20-E38B-40C7-73A2FA19FC63}"/>
              </a:ext>
            </a:extLst>
          </p:cNvPr>
          <p:cNvSpPr>
            <a:spLocks noGrp="1"/>
          </p:cNvSpPr>
          <p:nvPr>
            <p:ph idx="1"/>
          </p:nvPr>
        </p:nvSpPr>
        <p:spPr>
          <a:xfrm>
            <a:off x="580161" y="1591533"/>
            <a:ext cx="6049241" cy="401648"/>
          </a:xfrm>
        </p:spPr>
        <p:txBody>
          <a:bodyPr>
            <a:normAutofit fontScale="32500" lnSpcReduction="20000"/>
          </a:bodyPr>
          <a:lstStyle/>
          <a:p>
            <a:pPr marL="171446" lvl="1">
              <a:lnSpc>
                <a:spcPct val="140000"/>
              </a:lnSpc>
              <a:spcBef>
                <a:spcPts val="750"/>
              </a:spcBef>
              <a:buFont typeface="Wingdings" panose="05000000000000000000" pitchFamily="2" charset="2"/>
              <a:buChar char="u"/>
            </a:pPr>
            <a:r>
              <a:rPr lang="zh-CN" altLang="en-US" sz="5100">
                <a:solidFill>
                  <a:schemeClr val="tx1"/>
                </a:solidFill>
                <a:latin typeface="+mn-lt"/>
              </a:rPr>
              <a:t>实验结果</a:t>
            </a:r>
            <a:endParaRPr lang="en-US" altLang="zh-CN" sz="5100">
              <a:solidFill>
                <a:schemeClr val="tx1"/>
              </a:solidFill>
              <a:latin typeface="+mn-lt"/>
            </a:endParaRPr>
          </a:p>
        </p:txBody>
      </p:sp>
      <p:graphicFrame>
        <p:nvGraphicFramePr>
          <p:cNvPr id="3" name="表格 4">
            <a:extLst>
              <a:ext uri="{FF2B5EF4-FFF2-40B4-BE49-F238E27FC236}">
                <a16:creationId xmlns:a16="http://schemas.microsoft.com/office/drawing/2014/main" id="{08A07908-5C69-EAFF-EBDF-EA20C974C36A}"/>
              </a:ext>
            </a:extLst>
          </p:cNvPr>
          <p:cNvGraphicFramePr>
            <a:graphicFrameLocks noGrp="1"/>
          </p:cNvGraphicFramePr>
          <p:nvPr>
            <p:extLst>
              <p:ext uri="{D42A27DB-BD31-4B8C-83A1-F6EECF244321}">
                <p14:modId xmlns:p14="http://schemas.microsoft.com/office/powerpoint/2010/main" val="2926214661"/>
              </p:ext>
            </p:extLst>
          </p:nvPr>
        </p:nvGraphicFramePr>
        <p:xfrm>
          <a:off x="1723232" y="1901372"/>
          <a:ext cx="6096000" cy="3615690"/>
        </p:xfrm>
        <a:graphic>
          <a:graphicData uri="http://schemas.openxmlformats.org/drawingml/2006/table">
            <a:tbl>
              <a:tblPr firstRow="1" bandRow="1">
                <a:tableStyleId>{5C22544A-7EE6-4342-B048-85BDC9FD1C3A}</a:tableStyleId>
              </a:tblPr>
              <a:tblGrid>
                <a:gridCol w="1219200">
                  <a:extLst>
                    <a:ext uri="{9D8B030D-6E8A-4147-A177-3AD203B41FA5}">
                      <a16:colId xmlns:a16="http://schemas.microsoft.com/office/drawing/2014/main" val="2495994784"/>
                    </a:ext>
                  </a:extLst>
                </a:gridCol>
                <a:gridCol w="1219200">
                  <a:extLst>
                    <a:ext uri="{9D8B030D-6E8A-4147-A177-3AD203B41FA5}">
                      <a16:colId xmlns:a16="http://schemas.microsoft.com/office/drawing/2014/main" val="1806514470"/>
                    </a:ext>
                  </a:extLst>
                </a:gridCol>
                <a:gridCol w="1219200">
                  <a:extLst>
                    <a:ext uri="{9D8B030D-6E8A-4147-A177-3AD203B41FA5}">
                      <a16:colId xmlns:a16="http://schemas.microsoft.com/office/drawing/2014/main" val="4010127965"/>
                    </a:ext>
                  </a:extLst>
                </a:gridCol>
                <a:gridCol w="1219200">
                  <a:extLst>
                    <a:ext uri="{9D8B030D-6E8A-4147-A177-3AD203B41FA5}">
                      <a16:colId xmlns:a16="http://schemas.microsoft.com/office/drawing/2014/main" val="3455925985"/>
                    </a:ext>
                  </a:extLst>
                </a:gridCol>
                <a:gridCol w="1219200">
                  <a:extLst>
                    <a:ext uri="{9D8B030D-6E8A-4147-A177-3AD203B41FA5}">
                      <a16:colId xmlns:a16="http://schemas.microsoft.com/office/drawing/2014/main" val="3751174992"/>
                    </a:ext>
                  </a:extLst>
                </a:gridCol>
              </a:tblGrid>
              <a:tr h="278130">
                <a:tc>
                  <a:txBody>
                    <a:bodyPr/>
                    <a:lstStyle/>
                    <a:p>
                      <a:pPr algn="l"/>
                      <a:r>
                        <a:rPr lang="zh-CN" sz="900">
                          <a:effectLst/>
                          <a:latin typeface="Times New Roman" panose="02020603050405020304" pitchFamily="18" charset="0"/>
                          <a:ea typeface="楷体" panose="02010609060101010101" pitchFamily="49" charset="-122"/>
                          <a:cs typeface="宋体" panose="02010600030101010101" pitchFamily="2" charset="-122"/>
                        </a:rPr>
                        <a:t>模型 </a:t>
                      </a:r>
                    </a:p>
                  </a:txBody>
                  <a:tcPr marL="51435" marR="51435" marT="0" marB="0" anchor="ctr"/>
                </a:tc>
                <a:tc>
                  <a:txBody>
                    <a:bodyPr/>
                    <a:lstStyle/>
                    <a:p>
                      <a:pPr algn="l"/>
                      <a:r>
                        <a:rPr lang="zh-CN" sz="900">
                          <a:effectLst/>
                          <a:latin typeface="Times New Roman" panose="02020603050405020304" pitchFamily="18" charset="0"/>
                          <a:ea typeface="楷体" panose="02010609060101010101" pitchFamily="49" charset="-122"/>
                          <a:cs typeface="宋体" panose="02010600030101010101" pitchFamily="2" charset="-122"/>
                        </a:rPr>
                        <a:t>训练语料 </a:t>
                      </a:r>
                    </a:p>
                  </a:txBody>
                  <a:tcPr marL="51435" marR="51435" marT="0" marB="0" anchor="ctr"/>
                </a:tc>
                <a:tc>
                  <a:txBody>
                    <a:bodyPr/>
                    <a:lstStyle/>
                    <a:p>
                      <a:pPr algn="l"/>
                      <a:r>
                        <a:rPr lang="zh-CN" sz="900">
                          <a:effectLst/>
                          <a:latin typeface="Times New Roman" panose="02020603050405020304" pitchFamily="18" charset="0"/>
                          <a:ea typeface="楷体" panose="02010609060101010101" pitchFamily="49" charset="-122"/>
                          <a:cs typeface="宋体" panose="02010600030101010101" pitchFamily="2" charset="-122"/>
                        </a:rPr>
                        <a:t>测试语料 </a:t>
                      </a:r>
                    </a:p>
                  </a:txBody>
                  <a:tcPr marL="51435" marR="51435" marT="0" marB="0" anchor="ctr"/>
                </a:tc>
                <a:tc>
                  <a:txBody>
                    <a:bodyPr/>
                    <a:lstStyle/>
                    <a:p>
                      <a:pPr algn="l"/>
                      <a:r>
                        <a:rPr lang="en-US" sz="900">
                          <a:effectLst/>
                          <a:latin typeface="Times New Roman" panose="02020603050405020304" pitchFamily="18" charset="0"/>
                          <a:ea typeface="Times New Roman" panose="02020603050405020304" pitchFamily="18" charset="0"/>
                          <a:cs typeface="Times New Roman" panose="02020603050405020304" pitchFamily="18" charset="0"/>
                        </a:rPr>
                        <a:t>BLEU </a:t>
                      </a:r>
                      <a:endParaRPr lang="zh-CN" sz="900">
                        <a:effectLst/>
                        <a:latin typeface="Times New Roman" panose="02020603050405020304" pitchFamily="18" charset="0"/>
                        <a:ea typeface="楷体" panose="02010609060101010101" pitchFamily="49" charset="-122"/>
                        <a:cs typeface="宋体" panose="02010600030101010101" pitchFamily="2" charset="-122"/>
                      </a:endParaRPr>
                    </a:p>
                  </a:txBody>
                  <a:tcPr marL="51435" marR="51435" marT="0" marB="0" anchor="ctr"/>
                </a:tc>
                <a:tc>
                  <a:txBody>
                    <a:bodyPr/>
                    <a:lstStyle/>
                    <a:p>
                      <a:pPr algn="l"/>
                      <a:r>
                        <a:rPr lang="en-US" sz="900">
                          <a:effectLst/>
                          <a:latin typeface="Times New Roman" panose="02020603050405020304" pitchFamily="18" charset="0"/>
                          <a:ea typeface="Times New Roman" panose="02020603050405020304" pitchFamily="18" charset="0"/>
                          <a:cs typeface="Times New Roman" panose="02020603050405020304" pitchFamily="18" charset="0"/>
                        </a:rPr>
                        <a:t>CHRF </a:t>
                      </a:r>
                      <a:endParaRPr lang="zh-CN" sz="900">
                        <a:effectLst/>
                        <a:latin typeface="Times New Roman" panose="02020603050405020304" pitchFamily="18" charset="0"/>
                        <a:ea typeface="楷体" panose="02010609060101010101" pitchFamily="49" charset="-122"/>
                        <a:cs typeface="宋体" panose="02010600030101010101" pitchFamily="2" charset="-122"/>
                      </a:endParaRPr>
                    </a:p>
                  </a:txBody>
                  <a:tcPr marL="51435" marR="51435" marT="0" marB="0" anchor="ctr"/>
                </a:tc>
                <a:extLst>
                  <a:ext uri="{0D108BD9-81ED-4DB2-BD59-A6C34878D82A}">
                    <a16:rowId xmlns:a16="http://schemas.microsoft.com/office/drawing/2014/main" val="1213531622"/>
                  </a:ext>
                </a:extLst>
              </a:tr>
              <a:tr h="278130">
                <a:tc rowSpan="6">
                  <a:txBody>
                    <a:bodyPr/>
                    <a:lstStyle/>
                    <a:p>
                      <a:pPr algn="l"/>
                      <a:r>
                        <a:rPr lang="en-US" sz="900">
                          <a:effectLst/>
                          <a:latin typeface="Times New Roman" panose="02020603050405020304" pitchFamily="18" charset="0"/>
                          <a:ea typeface="楷体" panose="02010609060101010101" pitchFamily="49" charset="-122"/>
                          <a:cs typeface="Times New Roman" panose="02020603050405020304" pitchFamily="18" charset="0"/>
                        </a:rPr>
                        <a:t>GPT2-base-chinese</a:t>
                      </a:r>
                      <a:endParaRPr lang="zh-CN" sz="900">
                        <a:effectLst/>
                        <a:latin typeface="Times New Roman" panose="02020603050405020304" pitchFamily="18" charset="0"/>
                        <a:ea typeface="楷体" panose="02010609060101010101" pitchFamily="49" charset="-122"/>
                        <a:cs typeface="宋体" panose="02010600030101010101" pitchFamily="2" charset="-122"/>
                      </a:endParaRPr>
                    </a:p>
                  </a:txBody>
                  <a:tcPr marL="51435" marR="51435" marT="0" marB="0" anchor="ctr"/>
                </a:tc>
                <a:tc>
                  <a:txBody>
                    <a:bodyPr/>
                    <a:lstStyle/>
                    <a:p>
                      <a:r>
                        <a:rPr lang="zh-CN" sz="900" kern="100">
                          <a:effectLst/>
                          <a:latin typeface="Times New Roman" panose="02020603050405020304" pitchFamily="18" charset="0"/>
                          <a:ea typeface="楷体" panose="02010609060101010101" pitchFamily="49" charset="-122"/>
                        </a:rPr>
                        <a:t>上古</a:t>
                      </a:r>
                    </a:p>
                  </a:txBody>
                  <a:tcPr marL="51435" marR="51435" marT="0" marB="0" anchor="ctr"/>
                </a:tc>
                <a:tc rowSpan="2">
                  <a:txBody>
                    <a:bodyPr/>
                    <a:lstStyle/>
                    <a:p>
                      <a:r>
                        <a:rPr lang="zh-CN" sz="900" kern="100">
                          <a:effectLst/>
                          <a:latin typeface="Times New Roman" panose="02020603050405020304" pitchFamily="18" charset="0"/>
                          <a:ea typeface="楷体" panose="02010609060101010101" pitchFamily="49" charset="-122"/>
                        </a:rPr>
                        <a:t>上古</a:t>
                      </a:r>
                    </a:p>
                  </a:txBody>
                  <a:tcPr marL="51435" marR="51435" marT="0" marB="0" anchor="ctr"/>
                </a:tc>
                <a:tc>
                  <a:txBody>
                    <a:bodyPr/>
                    <a:lstStyle/>
                    <a:p>
                      <a:r>
                        <a:rPr lang="en-US" sz="900" kern="100">
                          <a:effectLst/>
                          <a:latin typeface="Times New Roman" panose="02020603050405020304" pitchFamily="18" charset="0"/>
                          <a:ea typeface="楷体" panose="02010609060101010101" pitchFamily="49" charset="-122"/>
                        </a:rPr>
                        <a:t>19.84 </a:t>
                      </a:r>
                      <a:endParaRPr lang="zh-CN" sz="900" kern="100">
                        <a:effectLst/>
                        <a:latin typeface="Times New Roman" panose="02020603050405020304" pitchFamily="18" charset="0"/>
                        <a:ea typeface="楷体" panose="02010609060101010101" pitchFamily="49" charset="-122"/>
                      </a:endParaRPr>
                    </a:p>
                  </a:txBody>
                  <a:tcPr marL="51435" marR="51435" marT="0" marB="0" anchor="ctr"/>
                </a:tc>
                <a:tc>
                  <a:txBody>
                    <a:bodyPr/>
                    <a:lstStyle/>
                    <a:p>
                      <a:r>
                        <a:rPr lang="en-US" sz="900" kern="100">
                          <a:effectLst/>
                          <a:latin typeface="Times New Roman" panose="02020603050405020304" pitchFamily="18" charset="0"/>
                          <a:ea typeface="楷体" panose="02010609060101010101" pitchFamily="49" charset="-122"/>
                        </a:rPr>
                        <a:t>18.42 </a:t>
                      </a:r>
                      <a:endParaRPr lang="zh-CN" sz="900" kern="100">
                        <a:effectLst/>
                        <a:latin typeface="Times New Roman" panose="02020603050405020304" pitchFamily="18" charset="0"/>
                        <a:ea typeface="楷体" panose="02010609060101010101" pitchFamily="49" charset="-122"/>
                      </a:endParaRPr>
                    </a:p>
                  </a:txBody>
                  <a:tcPr marL="51435" marR="51435" marT="0" marB="0" anchor="ctr"/>
                </a:tc>
                <a:extLst>
                  <a:ext uri="{0D108BD9-81ED-4DB2-BD59-A6C34878D82A}">
                    <a16:rowId xmlns:a16="http://schemas.microsoft.com/office/drawing/2014/main" val="2566232609"/>
                  </a:ext>
                </a:extLst>
              </a:tr>
              <a:tr h="278130">
                <a:tc vMerge="1">
                  <a:txBody>
                    <a:bodyPr/>
                    <a:lstStyle/>
                    <a:p>
                      <a:endParaRPr lang="zh-CN" altLang="en-US"/>
                    </a:p>
                  </a:txBody>
                  <a:tcPr/>
                </a:tc>
                <a:tc>
                  <a:txBody>
                    <a:bodyPr/>
                    <a:lstStyle/>
                    <a:p>
                      <a:r>
                        <a:rPr lang="zh-CN" sz="900" kern="100">
                          <a:effectLst/>
                          <a:latin typeface="Times New Roman" panose="02020603050405020304" pitchFamily="18" charset="0"/>
                          <a:ea typeface="楷体" panose="02010609060101010101" pitchFamily="49" charset="-122"/>
                        </a:rPr>
                        <a:t>混合</a:t>
                      </a:r>
                    </a:p>
                  </a:txBody>
                  <a:tcPr marL="51435" marR="51435" marT="0" marB="0" anchor="ctr"/>
                </a:tc>
                <a:tc vMerge="1">
                  <a:txBody>
                    <a:bodyPr/>
                    <a:lstStyle/>
                    <a:p>
                      <a:endParaRPr lang="zh-CN" altLang="en-US"/>
                    </a:p>
                  </a:txBody>
                  <a:tcPr/>
                </a:tc>
                <a:tc>
                  <a:txBody>
                    <a:bodyPr/>
                    <a:lstStyle/>
                    <a:p>
                      <a:r>
                        <a:rPr lang="en-US" sz="900" kern="100">
                          <a:effectLst/>
                          <a:latin typeface="Times New Roman" panose="02020603050405020304" pitchFamily="18" charset="0"/>
                          <a:ea typeface="楷体" panose="02010609060101010101" pitchFamily="49" charset="-122"/>
                        </a:rPr>
                        <a:t>16.01 </a:t>
                      </a:r>
                      <a:endParaRPr lang="zh-CN" sz="900" kern="100">
                        <a:effectLst/>
                        <a:latin typeface="Times New Roman" panose="02020603050405020304" pitchFamily="18" charset="0"/>
                        <a:ea typeface="楷体" panose="02010609060101010101" pitchFamily="49" charset="-122"/>
                      </a:endParaRPr>
                    </a:p>
                  </a:txBody>
                  <a:tcPr marL="51435" marR="51435" marT="0" marB="0" anchor="ctr"/>
                </a:tc>
                <a:tc>
                  <a:txBody>
                    <a:bodyPr/>
                    <a:lstStyle/>
                    <a:p>
                      <a:r>
                        <a:rPr lang="en-US" sz="900" kern="100">
                          <a:effectLst/>
                          <a:latin typeface="Times New Roman" panose="02020603050405020304" pitchFamily="18" charset="0"/>
                          <a:ea typeface="楷体" panose="02010609060101010101" pitchFamily="49" charset="-122"/>
                        </a:rPr>
                        <a:t>15.71 </a:t>
                      </a:r>
                      <a:endParaRPr lang="zh-CN" sz="900" kern="100">
                        <a:effectLst/>
                        <a:latin typeface="Times New Roman" panose="02020603050405020304" pitchFamily="18" charset="0"/>
                        <a:ea typeface="楷体" panose="02010609060101010101" pitchFamily="49" charset="-122"/>
                      </a:endParaRPr>
                    </a:p>
                  </a:txBody>
                  <a:tcPr marL="51435" marR="51435" marT="0" marB="0" anchor="ctr"/>
                </a:tc>
                <a:extLst>
                  <a:ext uri="{0D108BD9-81ED-4DB2-BD59-A6C34878D82A}">
                    <a16:rowId xmlns:a16="http://schemas.microsoft.com/office/drawing/2014/main" val="2789124089"/>
                  </a:ext>
                </a:extLst>
              </a:tr>
              <a:tr h="278130">
                <a:tc vMerge="1">
                  <a:txBody>
                    <a:bodyPr/>
                    <a:lstStyle/>
                    <a:p>
                      <a:endParaRPr lang="zh-CN" altLang="en-US"/>
                    </a:p>
                  </a:txBody>
                  <a:tcPr/>
                </a:tc>
                <a:tc>
                  <a:txBody>
                    <a:bodyPr/>
                    <a:lstStyle/>
                    <a:p>
                      <a:r>
                        <a:rPr lang="zh-CN" sz="900" kern="100">
                          <a:effectLst/>
                          <a:latin typeface="Times New Roman" panose="02020603050405020304" pitchFamily="18" charset="0"/>
                          <a:ea typeface="楷体" panose="02010609060101010101" pitchFamily="49" charset="-122"/>
                        </a:rPr>
                        <a:t>中古</a:t>
                      </a:r>
                    </a:p>
                  </a:txBody>
                  <a:tcPr marL="51435" marR="51435" marT="0" marB="0" anchor="ctr"/>
                </a:tc>
                <a:tc rowSpan="2">
                  <a:txBody>
                    <a:bodyPr/>
                    <a:lstStyle/>
                    <a:p>
                      <a:r>
                        <a:rPr lang="zh-CN" sz="900" kern="100">
                          <a:effectLst/>
                          <a:latin typeface="Times New Roman" panose="02020603050405020304" pitchFamily="18" charset="0"/>
                          <a:ea typeface="楷体" panose="02010609060101010101" pitchFamily="49" charset="-122"/>
                        </a:rPr>
                        <a:t>中古</a:t>
                      </a:r>
                    </a:p>
                  </a:txBody>
                  <a:tcPr marL="51435" marR="51435" marT="0" marB="0" anchor="ctr"/>
                </a:tc>
                <a:tc>
                  <a:txBody>
                    <a:bodyPr/>
                    <a:lstStyle/>
                    <a:p>
                      <a:r>
                        <a:rPr lang="en-US" sz="900" kern="100">
                          <a:effectLst/>
                          <a:latin typeface="Times New Roman" panose="02020603050405020304" pitchFamily="18" charset="0"/>
                          <a:ea typeface="楷体" panose="02010609060101010101" pitchFamily="49" charset="-122"/>
                        </a:rPr>
                        <a:t>32.93</a:t>
                      </a:r>
                      <a:endParaRPr lang="zh-CN" sz="900" kern="100">
                        <a:effectLst/>
                        <a:latin typeface="Times New Roman" panose="02020603050405020304" pitchFamily="18" charset="0"/>
                        <a:ea typeface="楷体" panose="02010609060101010101" pitchFamily="49" charset="-122"/>
                      </a:endParaRPr>
                    </a:p>
                  </a:txBody>
                  <a:tcPr marL="51435" marR="51435" marT="0" marB="0" anchor="ctr"/>
                </a:tc>
                <a:tc>
                  <a:txBody>
                    <a:bodyPr/>
                    <a:lstStyle/>
                    <a:p>
                      <a:r>
                        <a:rPr lang="en-US" sz="900" kern="100">
                          <a:effectLst/>
                          <a:latin typeface="Times New Roman" panose="02020603050405020304" pitchFamily="18" charset="0"/>
                          <a:ea typeface="楷体" panose="02010609060101010101" pitchFamily="49" charset="-122"/>
                        </a:rPr>
                        <a:t>28.94 </a:t>
                      </a:r>
                      <a:endParaRPr lang="zh-CN" sz="900" kern="100">
                        <a:effectLst/>
                        <a:latin typeface="Times New Roman" panose="02020603050405020304" pitchFamily="18" charset="0"/>
                        <a:ea typeface="楷体" panose="02010609060101010101" pitchFamily="49" charset="-122"/>
                      </a:endParaRPr>
                    </a:p>
                  </a:txBody>
                  <a:tcPr marL="51435" marR="51435" marT="0" marB="0" anchor="ctr"/>
                </a:tc>
                <a:extLst>
                  <a:ext uri="{0D108BD9-81ED-4DB2-BD59-A6C34878D82A}">
                    <a16:rowId xmlns:a16="http://schemas.microsoft.com/office/drawing/2014/main" val="1998833550"/>
                  </a:ext>
                </a:extLst>
              </a:tr>
              <a:tr h="278130">
                <a:tc vMerge="1">
                  <a:txBody>
                    <a:bodyPr/>
                    <a:lstStyle/>
                    <a:p>
                      <a:endParaRPr lang="zh-CN" altLang="en-US"/>
                    </a:p>
                  </a:txBody>
                  <a:tcPr/>
                </a:tc>
                <a:tc>
                  <a:txBody>
                    <a:bodyPr/>
                    <a:lstStyle/>
                    <a:p>
                      <a:r>
                        <a:rPr lang="zh-CN" sz="900" kern="100">
                          <a:effectLst/>
                          <a:latin typeface="Times New Roman" panose="02020603050405020304" pitchFamily="18" charset="0"/>
                          <a:ea typeface="楷体" panose="02010609060101010101" pitchFamily="49" charset="-122"/>
                        </a:rPr>
                        <a:t>混合</a:t>
                      </a:r>
                    </a:p>
                  </a:txBody>
                  <a:tcPr marL="51435" marR="51435" marT="0" marB="0" anchor="ctr"/>
                </a:tc>
                <a:tc vMerge="1">
                  <a:txBody>
                    <a:bodyPr/>
                    <a:lstStyle/>
                    <a:p>
                      <a:endParaRPr lang="zh-CN" altLang="en-US"/>
                    </a:p>
                  </a:txBody>
                  <a:tcPr/>
                </a:tc>
                <a:tc>
                  <a:txBody>
                    <a:bodyPr/>
                    <a:lstStyle/>
                    <a:p>
                      <a:r>
                        <a:rPr lang="en-US" sz="900" kern="100">
                          <a:effectLst/>
                          <a:latin typeface="Times New Roman" panose="02020603050405020304" pitchFamily="18" charset="0"/>
                          <a:ea typeface="楷体" panose="02010609060101010101" pitchFamily="49" charset="-122"/>
                        </a:rPr>
                        <a:t>29.57  </a:t>
                      </a:r>
                      <a:endParaRPr lang="zh-CN" sz="900" kern="100">
                        <a:effectLst/>
                        <a:latin typeface="Times New Roman" panose="02020603050405020304" pitchFamily="18" charset="0"/>
                        <a:ea typeface="楷体" panose="02010609060101010101" pitchFamily="49" charset="-122"/>
                      </a:endParaRPr>
                    </a:p>
                  </a:txBody>
                  <a:tcPr marL="51435" marR="51435" marT="0" marB="0" anchor="ctr"/>
                </a:tc>
                <a:tc>
                  <a:txBody>
                    <a:bodyPr/>
                    <a:lstStyle/>
                    <a:p>
                      <a:r>
                        <a:rPr lang="en-US" sz="900" kern="100">
                          <a:effectLst/>
                          <a:latin typeface="Times New Roman" panose="02020603050405020304" pitchFamily="18" charset="0"/>
                          <a:ea typeface="楷体" panose="02010609060101010101" pitchFamily="49" charset="-122"/>
                        </a:rPr>
                        <a:t>26.11 </a:t>
                      </a:r>
                      <a:endParaRPr lang="zh-CN" sz="900" kern="100">
                        <a:effectLst/>
                        <a:latin typeface="Times New Roman" panose="02020603050405020304" pitchFamily="18" charset="0"/>
                        <a:ea typeface="楷体" panose="02010609060101010101" pitchFamily="49" charset="-122"/>
                      </a:endParaRPr>
                    </a:p>
                  </a:txBody>
                  <a:tcPr marL="51435" marR="51435" marT="0" marB="0" anchor="ctr"/>
                </a:tc>
                <a:extLst>
                  <a:ext uri="{0D108BD9-81ED-4DB2-BD59-A6C34878D82A}">
                    <a16:rowId xmlns:a16="http://schemas.microsoft.com/office/drawing/2014/main" val="3401812538"/>
                  </a:ext>
                </a:extLst>
              </a:tr>
              <a:tr h="278130">
                <a:tc vMerge="1">
                  <a:txBody>
                    <a:bodyPr/>
                    <a:lstStyle/>
                    <a:p>
                      <a:endParaRPr lang="zh-CN" altLang="en-US"/>
                    </a:p>
                  </a:txBody>
                  <a:tcPr/>
                </a:tc>
                <a:tc>
                  <a:txBody>
                    <a:bodyPr/>
                    <a:lstStyle/>
                    <a:p>
                      <a:r>
                        <a:rPr lang="zh-CN" sz="900" kern="100">
                          <a:effectLst/>
                          <a:latin typeface="Times New Roman" panose="02020603050405020304" pitchFamily="18" charset="0"/>
                          <a:ea typeface="楷体" panose="02010609060101010101" pitchFamily="49" charset="-122"/>
                        </a:rPr>
                        <a:t>近古</a:t>
                      </a:r>
                    </a:p>
                  </a:txBody>
                  <a:tcPr marL="51435" marR="51435" marT="0" marB="0" anchor="ctr"/>
                </a:tc>
                <a:tc rowSpan="2">
                  <a:txBody>
                    <a:bodyPr/>
                    <a:lstStyle/>
                    <a:p>
                      <a:r>
                        <a:rPr lang="zh-CN" sz="900" kern="100">
                          <a:effectLst/>
                          <a:latin typeface="Times New Roman" panose="02020603050405020304" pitchFamily="18" charset="0"/>
                          <a:ea typeface="楷体" panose="02010609060101010101" pitchFamily="49" charset="-122"/>
                        </a:rPr>
                        <a:t>近古</a:t>
                      </a:r>
                    </a:p>
                  </a:txBody>
                  <a:tcPr marL="51435" marR="51435" marT="0" marB="0" anchor="ctr"/>
                </a:tc>
                <a:tc>
                  <a:txBody>
                    <a:bodyPr/>
                    <a:lstStyle/>
                    <a:p>
                      <a:r>
                        <a:rPr lang="en-US" sz="900" kern="100">
                          <a:effectLst/>
                          <a:latin typeface="Times New Roman" panose="02020603050405020304" pitchFamily="18" charset="0"/>
                          <a:ea typeface="楷体" panose="02010609060101010101" pitchFamily="49" charset="-122"/>
                        </a:rPr>
                        <a:t>34.35 </a:t>
                      </a:r>
                      <a:endParaRPr lang="zh-CN" sz="900" kern="100">
                        <a:effectLst/>
                        <a:latin typeface="Times New Roman" panose="02020603050405020304" pitchFamily="18" charset="0"/>
                        <a:ea typeface="楷体" panose="02010609060101010101" pitchFamily="49" charset="-122"/>
                      </a:endParaRPr>
                    </a:p>
                  </a:txBody>
                  <a:tcPr marL="51435" marR="51435" marT="0" marB="0" anchor="ctr"/>
                </a:tc>
                <a:tc>
                  <a:txBody>
                    <a:bodyPr/>
                    <a:lstStyle/>
                    <a:p>
                      <a:r>
                        <a:rPr lang="en-US" sz="900" kern="100">
                          <a:effectLst/>
                          <a:latin typeface="Times New Roman" panose="02020603050405020304" pitchFamily="18" charset="0"/>
                          <a:ea typeface="楷体" panose="02010609060101010101" pitchFamily="49" charset="-122"/>
                        </a:rPr>
                        <a:t>30.21 </a:t>
                      </a:r>
                      <a:endParaRPr lang="zh-CN" sz="900" kern="100">
                        <a:effectLst/>
                        <a:latin typeface="Times New Roman" panose="02020603050405020304" pitchFamily="18" charset="0"/>
                        <a:ea typeface="楷体" panose="02010609060101010101" pitchFamily="49" charset="-122"/>
                      </a:endParaRPr>
                    </a:p>
                  </a:txBody>
                  <a:tcPr marL="51435" marR="51435" marT="0" marB="0" anchor="ctr"/>
                </a:tc>
                <a:extLst>
                  <a:ext uri="{0D108BD9-81ED-4DB2-BD59-A6C34878D82A}">
                    <a16:rowId xmlns:a16="http://schemas.microsoft.com/office/drawing/2014/main" val="3019158309"/>
                  </a:ext>
                </a:extLst>
              </a:tr>
              <a:tr h="278130">
                <a:tc vMerge="1">
                  <a:txBody>
                    <a:bodyPr/>
                    <a:lstStyle/>
                    <a:p>
                      <a:endParaRPr lang="zh-CN" altLang="en-US"/>
                    </a:p>
                  </a:txBody>
                  <a:tcPr/>
                </a:tc>
                <a:tc>
                  <a:txBody>
                    <a:bodyPr/>
                    <a:lstStyle/>
                    <a:p>
                      <a:r>
                        <a:rPr lang="zh-CN" sz="900" kern="100">
                          <a:effectLst/>
                          <a:latin typeface="Times New Roman" panose="02020603050405020304" pitchFamily="18" charset="0"/>
                          <a:ea typeface="楷体" panose="02010609060101010101" pitchFamily="49" charset="-122"/>
                        </a:rPr>
                        <a:t>混合</a:t>
                      </a:r>
                    </a:p>
                  </a:txBody>
                  <a:tcPr marL="51435" marR="51435" marT="0" marB="0" anchor="ctr"/>
                </a:tc>
                <a:tc vMerge="1">
                  <a:txBody>
                    <a:bodyPr/>
                    <a:lstStyle/>
                    <a:p>
                      <a:endParaRPr lang="zh-CN" altLang="en-US"/>
                    </a:p>
                  </a:txBody>
                  <a:tcPr/>
                </a:tc>
                <a:tc>
                  <a:txBody>
                    <a:bodyPr/>
                    <a:lstStyle/>
                    <a:p>
                      <a:r>
                        <a:rPr lang="en-US" sz="900" kern="100">
                          <a:effectLst/>
                          <a:latin typeface="Times New Roman" panose="02020603050405020304" pitchFamily="18" charset="0"/>
                          <a:ea typeface="楷体" panose="02010609060101010101" pitchFamily="49" charset="-122"/>
                        </a:rPr>
                        <a:t>34.58 </a:t>
                      </a:r>
                      <a:endParaRPr lang="zh-CN" sz="900" kern="100">
                        <a:effectLst/>
                        <a:latin typeface="Times New Roman" panose="02020603050405020304" pitchFamily="18" charset="0"/>
                        <a:ea typeface="楷体" panose="02010609060101010101" pitchFamily="49" charset="-122"/>
                      </a:endParaRPr>
                    </a:p>
                  </a:txBody>
                  <a:tcPr marL="51435" marR="51435" marT="0" marB="0" anchor="ctr"/>
                </a:tc>
                <a:tc>
                  <a:txBody>
                    <a:bodyPr/>
                    <a:lstStyle/>
                    <a:p>
                      <a:r>
                        <a:rPr lang="en-US" sz="900" kern="100">
                          <a:effectLst/>
                          <a:latin typeface="Times New Roman" panose="02020603050405020304" pitchFamily="18" charset="0"/>
                          <a:ea typeface="楷体" panose="02010609060101010101" pitchFamily="49" charset="-122"/>
                        </a:rPr>
                        <a:t>30.21 </a:t>
                      </a:r>
                      <a:endParaRPr lang="zh-CN" sz="900" kern="100">
                        <a:effectLst/>
                        <a:latin typeface="Times New Roman" panose="02020603050405020304" pitchFamily="18" charset="0"/>
                        <a:ea typeface="楷体" panose="02010609060101010101" pitchFamily="49" charset="-122"/>
                      </a:endParaRPr>
                    </a:p>
                  </a:txBody>
                  <a:tcPr marL="51435" marR="51435" marT="0" marB="0" anchor="ctr"/>
                </a:tc>
                <a:extLst>
                  <a:ext uri="{0D108BD9-81ED-4DB2-BD59-A6C34878D82A}">
                    <a16:rowId xmlns:a16="http://schemas.microsoft.com/office/drawing/2014/main" val="4071205464"/>
                  </a:ext>
                </a:extLst>
              </a:tr>
              <a:tr h="278130">
                <a:tc rowSpan="6">
                  <a:txBody>
                    <a:bodyPr/>
                    <a:lstStyle/>
                    <a:p>
                      <a:r>
                        <a:rPr lang="en-US" sz="900" kern="100">
                          <a:effectLst/>
                          <a:latin typeface="Times New Roman" panose="02020603050405020304" pitchFamily="18" charset="0"/>
                          <a:ea typeface="楷体" panose="02010609060101010101" pitchFamily="49" charset="-122"/>
                        </a:rPr>
                        <a:t>SikuGPT</a:t>
                      </a:r>
                      <a:endParaRPr lang="zh-CN" sz="900" kern="100">
                        <a:effectLst/>
                        <a:latin typeface="Times New Roman" panose="02020603050405020304" pitchFamily="18" charset="0"/>
                        <a:ea typeface="楷体" panose="02010609060101010101" pitchFamily="49" charset="-122"/>
                      </a:endParaRPr>
                    </a:p>
                  </a:txBody>
                  <a:tcPr marL="51435" marR="51435" marT="0" marB="0" anchor="ctr"/>
                </a:tc>
                <a:tc>
                  <a:txBody>
                    <a:bodyPr/>
                    <a:lstStyle/>
                    <a:p>
                      <a:r>
                        <a:rPr lang="zh-CN" sz="900" kern="100">
                          <a:effectLst/>
                          <a:latin typeface="Times New Roman" panose="02020603050405020304" pitchFamily="18" charset="0"/>
                          <a:ea typeface="楷体" panose="02010609060101010101" pitchFamily="49" charset="-122"/>
                        </a:rPr>
                        <a:t>上古</a:t>
                      </a:r>
                    </a:p>
                  </a:txBody>
                  <a:tcPr marL="51435" marR="51435" marT="0" marB="0" anchor="ctr"/>
                </a:tc>
                <a:tc rowSpan="2">
                  <a:txBody>
                    <a:bodyPr/>
                    <a:lstStyle/>
                    <a:p>
                      <a:r>
                        <a:rPr lang="zh-CN" sz="900" kern="100">
                          <a:effectLst/>
                          <a:latin typeface="Times New Roman" panose="02020603050405020304" pitchFamily="18" charset="0"/>
                          <a:ea typeface="楷体" panose="02010609060101010101" pitchFamily="49" charset="-122"/>
                        </a:rPr>
                        <a:t>上古</a:t>
                      </a:r>
                    </a:p>
                  </a:txBody>
                  <a:tcPr marL="51435" marR="51435" marT="0" marB="0" anchor="ctr"/>
                </a:tc>
                <a:tc>
                  <a:txBody>
                    <a:bodyPr/>
                    <a:lstStyle/>
                    <a:p>
                      <a:r>
                        <a:rPr lang="en-US" sz="900" kern="100">
                          <a:effectLst/>
                          <a:latin typeface="Times New Roman" panose="02020603050405020304" pitchFamily="18" charset="0"/>
                          <a:ea typeface="楷体" panose="02010609060101010101" pitchFamily="49" charset="-122"/>
                        </a:rPr>
                        <a:t>18.13 </a:t>
                      </a:r>
                      <a:endParaRPr lang="zh-CN" sz="900" kern="100">
                        <a:effectLst/>
                        <a:latin typeface="Times New Roman" panose="02020603050405020304" pitchFamily="18" charset="0"/>
                        <a:ea typeface="楷体" panose="02010609060101010101" pitchFamily="49" charset="-122"/>
                      </a:endParaRPr>
                    </a:p>
                  </a:txBody>
                  <a:tcPr marL="51435" marR="51435" marT="0" marB="0" anchor="ctr"/>
                </a:tc>
                <a:tc>
                  <a:txBody>
                    <a:bodyPr/>
                    <a:lstStyle/>
                    <a:p>
                      <a:r>
                        <a:rPr lang="en-US" sz="900" kern="100">
                          <a:effectLst/>
                          <a:latin typeface="Times New Roman" panose="02020603050405020304" pitchFamily="18" charset="0"/>
                          <a:ea typeface="楷体" panose="02010609060101010101" pitchFamily="49" charset="-122"/>
                        </a:rPr>
                        <a:t>17.40 </a:t>
                      </a:r>
                      <a:endParaRPr lang="zh-CN" sz="900" kern="100">
                        <a:effectLst/>
                        <a:latin typeface="Times New Roman" panose="02020603050405020304" pitchFamily="18" charset="0"/>
                        <a:ea typeface="楷体" panose="02010609060101010101" pitchFamily="49" charset="-122"/>
                      </a:endParaRPr>
                    </a:p>
                  </a:txBody>
                  <a:tcPr marL="51435" marR="51435" marT="0" marB="0" anchor="ctr"/>
                </a:tc>
                <a:extLst>
                  <a:ext uri="{0D108BD9-81ED-4DB2-BD59-A6C34878D82A}">
                    <a16:rowId xmlns:a16="http://schemas.microsoft.com/office/drawing/2014/main" val="2544838023"/>
                  </a:ext>
                </a:extLst>
              </a:tr>
              <a:tr h="278130">
                <a:tc vMerge="1">
                  <a:txBody>
                    <a:bodyPr/>
                    <a:lstStyle/>
                    <a:p>
                      <a:endParaRPr lang="zh-CN" altLang="en-US"/>
                    </a:p>
                  </a:txBody>
                  <a:tcPr/>
                </a:tc>
                <a:tc>
                  <a:txBody>
                    <a:bodyPr/>
                    <a:lstStyle/>
                    <a:p>
                      <a:r>
                        <a:rPr lang="zh-CN" sz="900" kern="100">
                          <a:effectLst/>
                          <a:latin typeface="Times New Roman" panose="02020603050405020304" pitchFamily="18" charset="0"/>
                          <a:ea typeface="楷体" panose="02010609060101010101" pitchFamily="49" charset="-122"/>
                        </a:rPr>
                        <a:t>混合</a:t>
                      </a:r>
                    </a:p>
                  </a:txBody>
                  <a:tcPr marL="51435" marR="51435" marT="0" marB="0" anchor="ctr"/>
                </a:tc>
                <a:tc vMerge="1">
                  <a:txBody>
                    <a:bodyPr/>
                    <a:lstStyle/>
                    <a:p>
                      <a:endParaRPr lang="zh-CN" altLang="en-US"/>
                    </a:p>
                  </a:txBody>
                  <a:tcPr/>
                </a:tc>
                <a:tc>
                  <a:txBody>
                    <a:bodyPr/>
                    <a:lstStyle/>
                    <a:p>
                      <a:r>
                        <a:rPr lang="en-US" sz="900" kern="100">
                          <a:effectLst/>
                          <a:latin typeface="Times New Roman" panose="02020603050405020304" pitchFamily="18" charset="0"/>
                          <a:ea typeface="楷体" panose="02010609060101010101" pitchFamily="49" charset="-122"/>
                        </a:rPr>
                        <a:t>15.44 </a:t>
                      </a:r>
                      <a:endParaRPr lang="zh-CN" sz="900" kern="100">
                        <a:effectLst/>
                        <a:latin typeface="Times New Roman" panose="02020603050405020304" pitchFamily="18" charset="0"/>
                        <a:ea typeface="楷体" panose="02010609060101010101" pitchFamily="49" charset="-122"/>
                      </a:endParaRPr>
                    </a:p>
                  </a:txBody>
                  <a:tcPr marL="51435" marR="51435" marT="0" marB="0" anchor="ctr"/>
                </a:tc>
                <a:tc>
                  <a:txBody>
                    <a:bodyPr/>
                    <a:lstStyle/>
                    <a:p>
                      <a:r>
                        <a:rPr lang="en-US" sz="900" kern="100">
                          <a:effectLst/>
                          <a:latin typeface="Times New Roman" panose="02020603050405020304" pitchFamily="18" charset="0"/>
                          <a:ea typeface="楷体" panose="02010609060101010101" pitchFamily="49" charset="-122"/>
                        </a:rPr>
                        <a:t>15.59 </a:t>
                      </a:r>
                      <a:endParaRPr lang="zh-CN" sz="900" kern="100">
                        <a:effectLst/>
                        <a:latin typeface="Times New Roman" panose="02020603050405020304" pitchFamily="18" charset="0"/>
                        <a:ea typeface="楷体" panose="02010609060101010101" pitchFamily="49" charset="-122"/>
                      </a:endParaRPr>
                    </a:p>
                  </a:txBody>
                  <a:tcPr marL="51435" marR="51435" marT="0" marB="0" anchor="ctr"/>
                </a:tc>
                <a:extLst>
                  <a:ext uri="{0D108BD9-81ED-4DB2-BD59-A6C34878D82A}">
                    <a16:rowId xmlns:a16="http://schemas.microsoft.com/office/drawing/2014/main" val="1875013005"/>
                  </a:ext>
                </a:extLst>
              </a:tr>
              <a:tr h="278130">
                <a:tc vMerge="1">
                  <a:txBody>
                    <a:bodyPr/>
                    <a:lstStyle/>
                    <a:p>
                      <a:endParaRPr lang="zh-CN" altLang="en-US"/>
                    </a:p>
                  </a:txBody>
                  <a:tcPr/>
                </a:tc>
                <a:tc>
                  <a:txBody>
                    <a:bodyPr/>
                    <a:lstStyle/>
                    <a:p>
                      <a:r>
                        <a:rPr lang="zh-CN" sz="900" kern="100">
                          <a:effectLst/>
                          <a:latin typeface="Times New Roman" panose="02020603050405020304" pitchFamily="18" charset="0"/>
                          <a:ea typeface="楷体" panose="02010609060101010101" pitchFamily="49" charset="-122"/>
                        </a:rPr>
                        <a:t>中古</a:t>
                      </a:r>
                    </a:p>
                  </a:txBody>
                  <a:tcPr marL="51435" marR="51435" marT="0" marB="0" anchor="ctr"/>
                </a:tc>
                <a:tc rowSpan="2">
                  <a:txBody>
                    <a:bodyPr/>
                    <a:lstStyle/>
                    <a:p>
                      <a:r>
                        <a:rPr lang="zh-CN" sz="900" kern="100">
                          <a:effectLst/>
                          <a:latin typeface="Times New Roman" panose="02020603050405020304" pitchFamily="18" charset="0"/>
                          <a:ea typeface="楷体" panose="02010609060101010101" pitchFamily="49" charset="-122"/>
                        </a:rPr>
                        <a:t>中古</a:t>
                      </a:r>
                    </a:p>
                  </a:txBody>
                  <a:tcPr marL="51435" marR="51435" marT="0" marB="0" anchor="ctr"/>
                </a:tc>
                <a:tc>
                  <a:txBody>
                    <a:bodyPr/>
                    <a:lstStyle/>
                    <a:p>
                      <a:r>
                        <a:rPr lang="en-US" sz="900" kern="100">
                          <a:effectLst/>
                          <a:latin typeface="Times New Roman" panose="02020603050405020304" pitchFamily="18" charset="0"/>
                          <a:ea typeface="楷体" panose="02010609060101010101" pitchFamily="49" charset="-122"/>
                        </a:rPr>
                        <a:t>29.12 </a:t>
                      </a:r>
                      <a:endParaRPr lang="zh-CN" sz="900" kern="100">
                        <a:effectLst/>
                        <a:latin typeface="Times New Roman" panose="02020603050405020304" pitchFamily="18" charset="0"/>
                        <a:ea typeface="楷体" panose="02010609060101010101" pitchFamily="49" charset="-122"/>
                      </a:endParaRPr>
                    </a:p>
                  </a:txBody>
                  <a:tcPr marL="51435" marR="51435" marT="0" marB="0" anchor="ctr"/>
                </a:tc>
                <a:tc>
                  <a:txBody>
                    <a:bodyPr/>
                    <a:lstStyle/>
                    <a:p>
                      <a:r>
                        <a:rPr lang="en-US" sz="900" kern="100">
                          <a:effectLst/>
                          <a:latin typeface="Times New Roman" panose="02020603050405020304" pitchFamily="18" charset="0"/>
                          <a:ea typeface="楷体" panose="02010609060101010101" pitchFamily="49" charset="-122"/>
                        </a:rPr>
                        <a:t>26.10 </a:t>
                      </a:r>
                      <a:endParaRPr lang="zh-CN" sz="900" kern="100">
                        <a:effectLst/>
                        <a:latin typeface="Times New Roman" panose="02020603050405020304" pitchFamily="18" charset="0"/>
                        <a:ea typeface="楷体" panose="02010609060101010101" pitchFamily="49" charset="-122"/>
                      </a:endParaRPr>
                    </a:p>
                  </a:txBody>
                  <a:tcPr marL="51435" marR="51435" marT="0" marB="0" anchor="ctr"/>
                </a:tc>
                <a:extLst>
                  <a:ext uri="{0D108BD9-81ED-4DB2-BD59-A6C34878D82A}">
                    <a16:rowId xmlns:a16="http://schemas.microsoft.com/office/drawing/2014/main" val="1716676638"/>
                  </a:ext>
                </a:extLst>
              </a:tr>
              <a:tr h="278130">
                <a:tc vMerge="1">
                  <a:txBody>
                    <a:bodyPr/>
                    <a:lstStyle/>
                    <a:p>
                      <a:endParaRPr lang="zh-CN" altLang="en-US"/>
                    </a:p>
                  </a:txBody>
                  <a:tcPr/>
                </a:tc>
                <a:tc>
                  <a:txBody>
                    <a:bodyPr/>
                    <a:lstStyle/>
                    <a:p>
                      <a:r>
                        <a:rPr lang="zh-CN" sz="900" kern="100">
                          <a:effectLst/>
                          <a:latin typeface="Times New Roman" panose="02020603050405020304" pitchFamily="18" charset="0"/>
                          <a:ea typeface="楷体" panose="02010609060101010101" pitchFamily="49" charset="-122"/>
                        </a:rPr>
                        <a:t>混合</a:t>
                      </a:r>
                    </a:p>
                  </a:txBody>
                  <a:tcPr marL="51435" marR="51435" marT="0" marB="0" anchor="ctr"/>
                </a:tc>
                <a:tc vMerge="1">
                  <a:txBody>
                    <a:bodyPr/>
                    <a:lstStyle/>
                    <a:p>
                      <a:endParaRPr lang="zh-CN" altLang="en-US"/>
                    </a:p>
                  </a:txBody>
                  <a:tcPr/>
                </a:tc>
                <a:tc>
                  <a:txBody>
                    <a:bodyPr/>
                    <a:lstStyle/>
                    <a:p>
                      <a:r>
                        <a:rPr lang="en-US" sz="900" kern="100">
                          <a:effectLst/>
                          <a:latin typeface="Times New Roman" panose="02020603050405020304" pitchFamily="18" charset="0"/>
                          <a:ea typeface="楷体" panose="02010609060101010101" pitchFamily="49" charset="-122"/>
                        </a:rPr>
                        <a:t>28.08 </a:t>
                      </a:r>
                      <a:endParaRPr lang="zh-CN" sz="900" kern="100">
                        <a:effectLst/>
                        <a:latin typeface="Times New Roman" panose="02020603050405020304" pitchFamily="18" charset="0"/>
                        <a:ea typeface="楷体" panose="02010609060101010101" pitchFamily="49" charset="-122"/>
                      </a:endParaRPr>
                    </a:p>
                  </a:txBody>
                  <a:tcPr marL="51435" marR="51435" marT="0" marB="0" anchor="ctr"/>
                </a:tc>
                <a:tc>
                  <a:txBody>
                    <a:bodyPr/>
                    <a:lstStyle/>
                    <a:p>
                      <a:r>
                        <a:rPr lang="en-US" sz="900" kern="100">
                          <a:effectLst/>
                          <a:latin typeface="Times New Roman" panose="02020603050405020304" pitchFamily="18" charset="0"/>
                          <a:ea typeface="楷体" panose="02010609060101010101" pitchFamily="49" charset="-122"/>
                        </a:rPr>
                        <a:t>25.27 </a:t>
                      </a:r>
                      <a:endParaRPr lang="zh-CN" sz="900" kern="100">
                        <a:effectLst/>
                        <a:latin typeface="Times New Roman" panose="02020603050405020304" pitchFamily="18" charset="0"/>
                        <a:ea typeface="楷体" panose="02010609060101010101" pitchFamily="49" charset="-122"/>
                      </a:endParaRPr>
                    </a:p>
                  </a:txBody>
                  <a:tcPr marL="51435" marR="51435" marT="0" marB="0" anchor="ctr"/>
                </a:tc>
                <a:extLst>
                  <a:ext uri="{0D108BD9-81ED-4DB2-BD59-A6C34878D82A}">
                    <a16:rowId xmlns:a16="http://schemas.microsoft.com/office/drawing/2014/main" val="1095262183"/>
                  </a:ext>
                </a:extLst>
              </a:tr>
              <a:tr h="278130">
                <a:tc vMerge="1">
                  <a:txBody>
                    <a:bodyPr/>
                    <a:lstStyle/>
                    <a:p>
                      <a:endParaRPr lang="zh-CN" altLang="en-US"/>
                    </a:p>
                  </a:txBody>
                  <a:tcPr/>
                </a:tc>
                <a:tc>
                  <a:txBody>
                    <a:bodyPr/>
                    <a:lstStyle/>
                    <a:p>
                      <a:r>
                        <a:rPr lang="zh-CN" sz="900" kern="100">
                          <a:effectLst/>
                          <a:latin typeface="Times New Roman" panose="02020603050405020304" pitchFamily="18" charset="0"/>
                          <a:ea typeface="楷体" panose="02010609060101010101" pitchFamily="49" charset="-122"/>
                        </a:rPr>
                        <a:t>近古</a:t>
                      </a:r>
                    </a:p>
                  </a:txBody>
                  <a:tcPr marL="51435" marR="51435" marT="0" marB="0" anchor="ctr"/>
                </a:tc>
                <a:tc rowSpan="2">
                  <a:txBody>
                    <a:bodyPr/>
                    <a:lstStyle/>
                    <a:p>
                      <a:r>
                        <a:rPr lang="zh-CN" sz="900" kern="100">
                          <a:effectLst/>
                          <a:latin typeface="Times New Roman" panose="02020603050405020304" pitchFamily="18" charset="0"/>
                          <a:ea typeface="楷体" panose="02010609060101010101" pitchFamily="49" charset="-122"/>
                        </a:rPr>
                        <a:t>近古</a:t>
                      </a:r>
                    </a:p>
                  </a:txBody>
                  <a:tcPr marL="51435" marR="51435" marT="0" marB="0" anchor="ctr"/>
                </a:tc>
                <a:tc>
                  <a:txBody>
                    <a:bodyPr/>
                    <a:lstStyle/>
                    <a:p>
                      <a:r>
                        <a:rPr lang="en-US" sz="900" kern="100">
                          <a:effectLst/>
                          <a:latin typeface="Times New Roman" panose="02020603050405020304" pitchFamily="18" charset="0"/>
                          <a:ea typeface="楷体" panose="02010609060101010101" pitchFamily="49" charset="-122"/>
                        </a:rPr>
                        <a:t>33.89 </a:t>
                      </a:r>
                      <a:endParaRPr lang="zh-CN" sz="900" kern="100">
                        <a:effectLst/>
                        <a:latin typeface="Times New Roman" panose="02020603050405020304" pitchFamily="18" charset="0"/>
                        <a:ea typeface="楷体" panose="02010609060101010101" pitchFamily="49" charset="-122"/>
                      </a:endParaRPr>
                    </a:p>
                  </a:txBody>
                  <a:tcPr marL="51435" marR="51435" marT="0" marB="0" anchor="ctr"/>
                </a:tc>
                <a:tc>
                  <a:txBody>
                    <a:bodyPr/>
                    <a:lstStyle/>
                    <a:p>
                      <a:r>
                        <a:rPr lang="en-US" sz="900" kern="100">
                          <a:effectLst/>
                          <a:latin typeface="Times New Roman" panose="02020603050405020304" pitchFamily="18" charset="0"/>
                          <a:ea typeface="楷体" panose="02010609060101010101" pitchFamily="49" charset="-122"/>
                        </a:rPr>
                        <a:t>30.10 </a:t>
                      </a:r>
                      <a:endParaRPr lang="zh-CN" sz="900" kern="100">
                        <a:effectLst/>
                        <a:latin typeface="Times New Roman" panose="02020603050405020304" pitchFamily="18" charset="0"/>
                        <a:ea typeface="楷体" panose="02010609060101010101" pitchFamily="49" charset="-122"/>
                      </a:endParaRPr>
                    </a:p>
                  </a:txBody>
                  <a:tcPr marL="51435" marR="51435" marT="0" marB="0" anchor="ctr"/>
                </a:tc>
                <a:extLst>
                  <a:ext uri="{0D108BD9-81ED-4DB2-BD59-A6C34878D82A}">
                    <a16:rowId xmlns:a16="http://schemas.microsoft.com/office/drawing/2014/main" val="4081767310"/>
                  </a:ext>
                </a:extLst>
              </a:tr>
              <a:tr h="278130">
                <a:tc vMerge="1">
                  <a:txBody>
                    <a:bodyPr/>
                    <a:lstStyle/>
                    <a:p>
                      <a:endParaRPr lang="zh-CN" altLang="en-US"/>
                    </a:p>
                  </a:txBody>
                  <a:tcPr/>
                </a:tc>
                <a:tc>
                  <a:txBody>
                    <a:bodyPr/>
                    <a:lstStyle/>
                    <a:p>
                      <a:r>
                        <a:rPr lang="zh-CN" sz="900" kern="100">
                          <a:effectLst/>
                          <a:latin typeface="Times New Roman" panose="02020603050405020304" pitchFamily="18" charset="0"/>
                          <a:ea typeface="楷体" panose="02010609060101010101" pitchFamily="49" charset="-122"/>
                        </a:rPr>
                        <a:t>混合</a:t>
                      </a:r>
                    </a:p>
                  </a:txBody>
                  <a:tcPr marL="51435" marR="51435" marT="0" marB="0" anchor="ctr"/>
                </a:tc>
                <a:tc vMerge="1">
                  <a:txBody>
                    <a:bodyPr/>
                    <a:lstStyle/>
                    <a:p>
                      <a:endParaRPr lang="zh-CN" altLang="en-US"/>
                    </a:p>
                  </a:txBody>
                  <a:tcPr/>
                </a:tc>
                <a:tc>
                  <a:txBody>
                    <a:bodyPr/>
                    <a:lstStyle/>
                    <a:p>
                      <a:r>
                        <a:rPr lang="en-US" sz="900" kern="100">
                          <a:effectLst/>
                          <a:latin typeface="Times New Roman" panose="02020603050405020304" pitchFamily="18" charset="0"/>
                          <a:ea typeface="楷体" panose="02010609060101010101" pitchFamily="49" charset="-122"/>
                        </a:rPr>
                        <a:t>32.63 </a:t>
                      </a:r>
                      <a:endParaRPr lang="zh-CN" sz="900" kern="100">
                        <a:effectLst/>
                        <a:latin typeface="Times New Roman" panose="02020603050405020304" pitchFamily="18" charset="0"/>
                        <a:ea typeface="楷体" panose="02010609060101010101" pitchFamily="49" charset="-122"/>
                      </a:endParaRPr>
                    </a:p>
                  </a:txBody>
                  <a:tcPr marL="51435" marR="51435" marT="0" marB="0" anchor="ctr"/>
                </a:tc>
                <a:tc>
                  <a:txBody>
                    <a:bodyPr/>
                    <a:lstStyle/>
                    <a:p>
                      <a:r>
                        <a:rPr lang="en-US" sz="900" kern="100">
                          <a:effectLst/>
                          <a:latin typeface="Times New Roman" panose="02020603050405020304" pitchFamily="18" charset="0"/>
                          <a:ea typeface="楷体" panose="02010609060101010101" pitchFamily="49" charset="-122"/>
                        </a:rPr>
                        <a:t>29.07 </a:t>
                      </a:r>
                      <a:endParaRPr lang="zh-CN" sz="900" kern="100">
                        <a:effectLst/>
                        <a:latin typeface="Times New Roman" panose="02020603050405020304" pitchFamily="18" charset="0"/>
                        <a:ea typeface="楷体" panose="02010609060101010101" pitchFamily="49" charset="-122"/>
                      </a:endParaRPr>
                    </a:p>
                  </a:txBody>
                  <a:tcPr marL="51435" marR="51435" marT="0" marB="0" anchor="ctr"/>
                </a:tc>
                <a:extLst>
                  <a:ext uri="{0D108BD9-81ED-4DB2-BD59-A6C34878D82A}">
                    <a16:rowId xmlns:a16="http://schemas.microsoft.com/office/drawing/2014/main" val="3719442098"/>
                  </a:ext>
                </a:extLst>
              </a:tr>
            </a:tbl>
          </a:graphicData>
        </a:graphic>
      </p:graphicFrame>
    </p:spTree>
    <p:extLst>
      <p:ext uri="{BB962C8B-B14F-4D97-AF65-F5344CB8AC3E}">
        <p14:creationId xmlns:p14="http://schemas.microsoft.com/office/powerpoint/2010/main" val="41285390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174010" y="1100256"/>
            <a:ext cx="2815194" cy="424732"/>
          </a:xfrm>
        </p:spPr>
        <p:txBody>
          <a:bodyPr/>
          <a:lstStyle/>
          <a:p>
            <a:r>
              <a:rPr lang="en-US" altLang="zh-CN"/>
              <a:t>3</a:t>
            </a:r>
            <a:r>
              <a:rPr lang="zh-CN" altLang="en-US"/>
              <a:t>、数据扩展与增强</a:t>
            </a:r>
            <a:endParaRPr lang="zh-CN" altLang="en-US" dirty="0"/>
          </a:p>
        </p:txBody>
      </p:sp>
      <p:sp>
        <p:nvSpPr>
          <p:cNvPr id="5" name="内容占位符 2">
            <a:extLst>
              <a:ext uri="{FF2B5EF4-FFF2-40B4-BE49-F238E27FC236}">
                <a16:creationId xmlns:a16="http://schemas.microsoft.com/office/drawing/2014/main" id="{55A865AD-9936-1565-CC7D-3FB8134692E2}"/>
              </a:ext>
            </a:extLst>
          </p:cNvPr>
          <p:cNvSpPr>
            <a:spLocks noGrp="1"/>
          </p:cNvSpPr>
          <p:nvPr>
            <p:ph idx="1"/>
          </p:nvPr>
        </p:nvSpPr>
        <p:spPr>
          <a:xfrm>
            <a:off x="628650" y="1743864"/>
            <a:ext cx="7886700" cy="4002341"/>
          </a:xfrm>
        </p:spPr>
        <p:txBody>
          <a:bodyPr>
            <a:normAutofit fontScale="92500" lnSpcReduction="20000"/>
          </a:bodyPr>
          <a:lstStyle/>
          <a:p>
            <a:pPr marL="171446" lvl="1">
              <a:lnSpc>
                <a:spcPct val="140000"/>
              </a:lnSpc>
              <a:spcBef>
                <a:spcPts val="750"/>
              </a:spcBef>
              <a:buFont typeface="Wingdings" panose="05000000000000000000" pitchFamily="2" charset="2"/>
              <a:buChar char="u"/>
            </a:pPr>
            <a:r>
              <a:rPr lang="zh-CN" altLang="en-US">
                <a:solidFill>
                  <a:schemeClr val="tx1"/>
                </a:solidFill>
                <a:latin typeface="+mn-lt"/>
              </a:rPr>
              <a:t>增强后实验结果</a:t>
            </a:r>
            <a:endParaRPr lang="en-US" altLang="zh-CN">
              <a:solidFill>
                <a:schemeClr val="tx1"/>
              </a:solidFill>
              <a:latin typeface="+mn-lt"/>
            </a:endParaRPr>
          </a:p>
          <a:p>
            <a:pPr lvl="1">
              <a:lnSpc>
                <a:spcPct val="200000"/>
              </a:lnSpc>
            </a:pPr>
            <a:r>
              <a:rPr lang="zh-CN" altLang="en-US" sz="1500"/>
              <a:t>整体而言，所有模型的对照实验中，考虑了时代特征、采用单一语料进行训练的语言模型均取得了更好的效果。</a:t>
            </a:r>
            <a:endParaRPr lang="en-US" altLang="zh-CN" sz="1500"/>
          </a:p>
          <a:p>
            <a:pPr lvl="1">
              <a:lnSpc>
                <a:spcPct val="200000"/>
              </a:lnSpc>
            </a:pPr>
            <a:r>
              <a:rPr lang="zh-CN" altLang="en-US" sz="1500"/>
              <a:t>尤其是对于上古时期的典籍文本：在单一语料上的训练使模型翻译效果有较大提升，在四个模型的</a:t>
            </a:r>
            <a:r>
              <a:rPr lang="en-US" altLang="zh-CN" sz="1500"/>
              <a:t>BLEU</a:t>
            </a:r>
            <a:r>
              <a:rPr lang="zh-CN" altLang="en-US" sz="1500"/>
              <a:t>分数上都表现出超过</a:t>
            </a:r>
            <a:r>
              <a:rPr lang="en-US" altLang="zh-CN" sz="1500"/>
              <a:t>2%</a:t>
            </a:r>
            <a:r>
              <a:rPr lang="zh-CN" altLang="en-US" sz="1500"/>
              <a:t>的提高，并在</a:t>
            </a:r>
            <a:r>
              <a:rPr lang="en-US" altLang="zh-CN" sz="1500"/>
              <a:t>CHRF</a:t>
            </a:r>
            <a:r>
              <a:rPr lang="zh-CN" altLang="en-US" sz="1500"/>
              <a:t>指标上表现出明显优势，这表明融入时代特征能够显著提升上古时期典籍文本的机器翻译质量。然而，相较于上古时期，采用单一语料进行训练对中古以及近古时期古籍翻译质量的提升较为微弱，可能是数据增强后语料各时段语料特征差异减小导致。</a:t>
            </a:r>
            <a:endParaRPr lang="en-US" altLang="zh-CN" sz="1500"/>
          </a:p>
          <a:p>
            <a:pPr lvl="1">
              <a:lnSpc>
                <a:spcPct val="200000"/>
              </a:lnSpc>
            </a:pPr>
            <a:r>
              <a:rPr lang="zh-CN" altLang="en-US" sz="1500"/>
              <a:t>综合来看，本研究的实验证明，中国古代典籍的时代特征对机器翻译的效果有影响。并且，通过整合时代特征，模型在执行翻译任务时对典籍文本的理解和转化能力得到明显改善。</a:t>
            </a:r>
            <a:endParaRPr lang="en-US" altLang="zh-CN" sz="1500"/>
          </a:p>
        </p:txBody>
      </p:sp>
    </p:spTree>
    <p:extLst>
      <p:ext uri="{BB962C8B-B14F-4D97-AF65-F5344CB8AC3E}">
        <p14:creationId xmlns:p14="http://schemas.microsoft.com/office/powerpoint/2010/main" val="19358389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3760714" y="3121281"/>
            <a:ext cx="4754635" cy="498502"/>
          </a:xfrm>
        </p:spPr>
        <p:txBody>
          <a:bodyPr/>
          <a:lstStyle/>
          <a:p>
            <a:r>
              <a:rPr lang="zh-CN" altLang="en-US"/>
              <a:t>研究创新与不足</a:t>
            </a:r>
            <a:endParaRPr lang="zh-CN" altLang="en-US" dirty="0"/>
          </a:p>
        </p:txBody>
      </p:sp>
      <p:sp>
        <p:nvSpPr>
          <p:cNvPr id="3" name="内容占位符 3"/>
          <p:cNvSpPr txBox="1"/>
          <p:nvPr/>
        </p:nvSpPr>
        <p:spPr>
          <a:xfrm>
            <a:off x="4011133" y="3792530"/>
            <a:ext cx="5055678" cy="1468165"/>
          </a:xfrm>
          <a:prstGeom prst="rect">
            <a:avLst/>
          </a:prstGeom>
        </p:spPr>
        <p:txBody>
          <a:bodyPr vert="horz" lIns="68580" tIns="34290" rIns="68580" bIns="34290" rtlCol="0">
            <a:noAutofit/>
          </a:bodyPr>
          <a:lstStyle>
            <a:lvl1pPr marL="228600" indent="-228600" algn="l" defTabSz="914400" rtl="0" eaLnBrk="1" latinLnBrk="0" hangingPunct="1">
              <a:lnSpc>
                <a:spcPct val="120000"/>
              </a:lnSpc>
              <a:spcBef>
                <a:spcPts val="1000"/>
              </a:spcBef>
              <a:buFont typeface="Wingdings" panose="05000000000000000000" pitchFamily="2" charset="2"/>
              <a:buChar char="u"/>
              <a:defRPr sz="28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400" kern="1200">
                <a:solidFill>
                  <a:schemeClr val="tx2"/>
                </a:solidFill>
                <a:latin typeface="+mn-ea"/>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buFont typeface="Wingdings" panose="05000000000000000000" pitchFamily="2" charset="2"/>
              <a:buChar char="l"/>
            </a:pPr>
            <a:r>
              <a:rPr lang="zh-CN" altLang="en-US" sz="1800" b="1">
                <a:solidFill>
                  <a:schemeClr val="accent4"/>
                </a:solidFill>
                <a:latin typeface="Arial" panose="020B0604020202020204" pitchFamily="34" charset="0"/>
                <a:ea typeface="楷体" panose="02010609060101010101" pitchFamily="49" charset="-122"/>
                <a:cs typeface="+mn-ea"/>
              </a:rPr>
              <a:t>研究创新</a:t>
            </a:r>
            <a:endParaRPr lang="en-US" altLang="zh-CN" sz="1800" b="1">
              <a:solidFill>
                <a:schemeClr val="accent4"/>
              </a:solidFill>
              <a:latin typeface="Arial" panose="020B0604020202020204" pitchFamily="34" charset="0"/>
              <a:ea typeface="楷体" panose="02010609060101010101" pitchFamily="49" charset="-122"/>
              <a:cs typeface="+mn-ea"/>
            </a:endParaRPr>
          </a:p>
          <a:p>
            <a:pPr lvl="1">
              <a:buFont typeface="Wingdings" panose="05000000000000000000" pitchFamily="2" charset="2"/>
              <a:buChar char="l"/>
            </a:pPr>
            <a:r>
              <a:rPr lang="zh-CN" altLang="en-US" sz="1800" b="1">
                <a:solidFill>
                  <a:schemeClr val="accent4"/>
                </a:solidFill>
                <a:latin typeface="Arial" panose="020B0604020202020204" pitchFamily="34" charset="0"/>
                <a:ea typeface="楷体" panose="02010609060101010101" pitchFamily="49" charset="-122"/>
                <a:cs typeface="+mn-ea"/>
              </a:rPr>
              <a:t>研究不足</a:t>
            </a:r>
            <a:endParaRPr lang="zh-CN" altLang="en-US" sz="1800" b="1" dirty="0">
              <a:solidFill>
                <a:schemeClr val="accent4"/>
              </a:solidFill>
              <a:latin typeface="Arial" panose="020B0604020202020204" pitchFamily="34" charset="0"/>
              <a:ea typeface="楷体" panose="02010609060101010101" pitchFamily="49" charset="-122"/>
              <a:cs typeface="+mn-ea"/>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173831" y="1100181"/>
            <a:ext cx="4415790" cy="424732"/>
          </a:xfrm>
        </p:spPr>
        <p:txBody>
          <a:bodyPr wrap="square"/>
          <a:lstStyle/>
          <a:p>
            <a:r>
              <a:rPr lang="en-US" altLang="zh-CN"/>
              <a:t>1</a:t>
            </a:r>
            <a:r>
              <a:rPr lang="zh-CN" altLang="en-US"/>
              <a:t>、研究创新与不足</a:t>
            </a:r>
            <a:endParaRPr lang="zh-CN" altLang="en-US" dirty="0"/>
          </a:p>
        </p:txBody>
      </p:sp>
      <p:sp>
        <p:nvSpPr>
          <p:cNvPr id="7" name="内容占位符 6"/>
          <p:cNvSpPr>
            <a:spLocks noGrp="1"/>
          </p:cNvSpPr>
          <p:nvPr>
            <p:ph idx="1"/>
          </p:nvPr>
        </p:nvSpPr>
        <p:spPr>
          <a:xfrm>
            <a:off x="527958" y="1622328"/>
            <a:ext cx="8186108" cy="3953881"/>
          </a:xfrm>
        </p:spPr>
        <p:txBody>
          <a:bodyPr>
            <a:normAutofit fontScale="70000" lnSpcReduction="20000"/>
          </a:bodyPr>
          <a:lstStyle/>
          <a:p>
            <a:pPr marL="171446" lvl="1">
              <a:lnSpc>
                <a:spcPct val="130000"/>
              </a:lnSpc>
              <a:spcBef>
                <a:spcPts val="750"/>
              </a:spcBef>
              <a:buFont typeface="Wingdings" panose="05000000000000000000" pitchFamily="2" charset="2"/>
              <a:buChar char="u"/>
            </a:pPr>
            <a:r>
              <a:rPr lang="zh-CN" altLang="en-US" sz="1950">
                <a:solidFill>
                  <a:schemeClr val="tx1"/>
                </a:solidFill>
                <a:latin typeface="+mn-lt"/>
                <a:sym typeface="+mn-ea"/>
              </a:rPr>
              <a:t>研究创新</a:t>
            </a:r>
            <a:endParaRPr lang="en-US" altLang="zh-CN" sz="1950">
              <a:solidFill>
                <a:schemeClr val="tx1"/>
              </a:solidFill>
              <a:latin typeface="+mn-lt"/>
              <a:sym typeface="+mn-ea"/>
            </a:endParaRPr>
          </a:p>
          <a:p>
            <a:pPr lvl="1">
              <a:lnSpc>
                <a:spcPct val="190000"/>
              </a:lnSpc>
            </a:pPr>
            <a:r>
              <a:rPr lang="zh-CN" altLang="en-US" sz="1650">
                <a:sym typeface="+mn-ea"/>
              </a:rPr>
              <a:t>从时间维度视角提出了针对不同历史阶段进行翻译模型训练的策略，并利用针对性的训练方法构建融合时代特征的机器翻译模型，这种方法有助于挖掘每个历史阶段独特的语言特征，从而提高翻译的质量和效率。</a:t>
            </a:r>
            <a:endParaRPr lang="en-US" altLang="zh-CN" sz="1650">
              <a:sym typeface="+mn-ea"/>
            </a:endParaRPr>
          </a:p>
          <a:p>
            <a:pPr marL="171446" lvl="1">
              <a:lnSpc>
                <a:spcPct val="130000"/>
              </a:lnSpc>
              <a:spcBef>
                <a:spcPts val="750"/>
              </a:spcBef>
              <a:buFont typeface="Wingdings" panose="05000000000000000000" pitchFamily="2" charset="2"/>
              <a:buChar char="u"/>
            </a:pPr>
            <a:r>
              <a:rPr lang="zh-CN" altLang="en-US" sz="1950">
                <a:solidFill>
                  <a:schemeClr val="tx1"/>
                </a:solidFill>
                <a:latin typeface="+mn-lt"/>
                <a:sym typeface="+mn-ea"/>
              </a:rPr>
              <a:t>研究不足</a:t>
            </a:r>
          </a:p>
          <a:p>
            <a:pPr lvl="1">
              <a:lnSpc>
                <a:spcPct val="190000"/>
              </a:lnSpc>
            </a:pPr>
            <a:r>
              <a:rPr lang="zh-CN" altLang="en-US" sz="1575">
                <a:sym typeface="+mn-ea"/>
              </a:rPr>
              <a:t>一方面，尽管数据增强技术在本研究中取得了良好的效果，但其对翻译模型训练的影响还需要进一步探究和改进。</a:t>
            </a:r>
            <a:endParaRPr lang="en-US" altLang="zh-CN" sz="1575">
              <a:sym typeface="+mn-ea"/>
            </a:endParaRPr>
          </a:p>
          <a:p>
            <a:pPr lvl="1">
              <a:lnSpc>
                <a:spcPct val="190000"/>
              </a:lnSpc>
            </a:pPr>
            <a:r>
              <a:rPr lang="zh-CN" altLang="en-US" sz="1575">
                <a:sym typeface="+mn-ea"/>
              </a:rPr>
              <a:t>另一方面，本研究仅从统计计量的视角挖掘不同历史阶段典籍文本特征的差异，未从语言学视角挖掘典籍中的一些修辞、典故等内容上的差异，这也是未来可以深入探讨的方向之一。</a:t>
            </a:r>
            <a:endParaRPr lang="en-US" altLang="zh-CN" sz="1575">
              <a:sym typeface="+mn-ea"/>
            </a:endParaRPr>
          </a:p>
          <a:p>
            <a:pPr marL="171446" lvl="1">
              <a:lnSpc>
                <a:spcPct val="130000"/>
              </a:lnSpc>
              <a:spcBef>
                <a:spcPts val="750"/>
              </a:spcBef>
              <a:buFont typeface="Wingdings" panose="05000000000000000000" pitchFamily="2" charset="2"/>
              <a:buChar char="u"/>
            </a:pPr>
            <a:r>
              <a:rPr lang="zh-CN" altLang="en-US" sz="1950">
                <a:solidFill>
                  <a:schemeClr val="tx1"/>
                </a:solidFill>
                <a:latin typeface="+mn-lt"/>
                <a:sym typeface="+mn-ea"/>
              </a:rPr>
              <a:t>未来方向</a:t>
            </a:r>
          </a:p>
          <a:p>
            <a:pPr lvl="1">
              <a:lnSpc>
                <a:spcPct val="190000"/>
              </a:lnSpc>
            </a:pPr>
            <a:r>
              <a:rPr lang="zh-CN" altLang="en-US" sz="1650">
                <a:sym typeface="+mn-ea"/>
              </a:rPr>
              <a:t>进一步探索各个历史阶段的典籍文本语言特征并对其加以利用。构</a:t>
            </a:r>
            <a:endParaRPr lang="en-US" altLang="zh-CN" sz="1650">
              <a:sym typeface="+mn-ea"/>
            </a:endParaRPr>
          </a:p>
          <a:p>
            <a:pPr lvl="1">
              <a:lnSpc>
                <a:spcPct val="190000"/>
              </a:lnSpc>
            </a:pPr>
            <a:r>
              <a:rPr lang="zh-CN" altLang="en-US" sz="1650">
                <a:sym typeface="+mn-ea"/>
              </a:rPr>
              <a:t>从用户的角度出发，探索对用户提供的古籍文本进行时代分类并翻译的方法，优化用户翻译效率。</a:t>
            </a:r>
            <a:endParaRPr lang="en-US" altLang="zh-CN" sz="1650">
              <a:sym typeface="+mn-ea"/>
            </a:endParaRPr>
          </a:p>
          <a:p>
            <a:pPr lvl="1">
              <a:lnSpc>
                <a:spcPct val="190000"/>
              </a:lnSpc>
            </a:pPr>
            <a:r>
              <a:rPr lang="zh-CN" altLang="en-US" sz="1650">
                <a:sym typeface="+mn-ea"/>
              </a:rPr>
              <a:t>探索如何将知识图谱中的知识与古籍机器翻译相结合，以提高古籍翻译的质量和效率。</a:t>
            </a:r>
          </a:p>
          <a:p>
            <a:pPr marL="0" lvl="1" indent="0">
              <a:lnSpc>
                <a:spcPct val="110000"/>
              </a:lnSpc>
              <a:buNone/>
            </a:pPr>
            <a:endParaRPr lang="zh-CN" altLang="en-US" sz="1650" dirty="0">
              <a:sym typeface="+mn-ea"/>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a:xfrm>
            <a:off x="1025333" y="2662638"/>
            <a:ext cx="7522828" cy="777905"/>
          </a:xfrm>
          <a:effectLst/>
        </p:spPr>
        <p:txBody>
          <a:bodyPr/>
          <a:lstStyle/>
          <a:p>
            <a:r>
              <a:rPr lang="zh-CN" altLang="en-US" spc="225">
                <a:gradFill>
                  <a:gsLst>
                    <a:gs pos="0">
                      <a:srgbClr val="008E7D"/>
                    </a:gs>
                    <a:gs pos="43000">
                      <a:schemeClr val="accent4"/>
                    </a:gs>
                  </a:gsLst>
                  <a:lin ang="5400000" scaled="0"/>
                </a:gradFill>
                <a:effectLst/>
              </a:rPr>
              <a:t>敬请各位老师批评指正！</a:t>
            </a:r>
            <a:endParaRPr lang="zh-CN" altLang="en-US" spc="225" dirty="0">
              <a:gradFill>
                <a:gsLst>
                  <a:gs pos="0">
                    <a:srgbClr val="008E7D"/>
                  </a:gs>
                  <a:gs pos="43000">
                    <a:schemeClr val="accent4"/>
                  </a:gs>
                </a:gsLst>
                <a:lin ang="5400000" scaled="0"/>
              </a:gradFill>
              <a:effectLst/>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760714" y="3121281"/>
            <a:ext cx="4754635" cy="498502"/>
          </a:xfrm>
        </p:spPr>
        <p:txBody>
          <a:bodyPr/>
          <a:lstStyle/>
          <a:p>
            <a:r>
              <a:rPr lang="zh-CN" altLang="en-US">
                <a:latin typeface="楷体" panose="02010609060101010101" pitchFamily="49" charset="-122"/>
              </a:rPr>
              <a:t>研究问题</a:t>
            </a:r>
            <a:endParaRPr lang="zh-CN" altLang="en-US" dirty="0">
              <a:latin typeface="楷体" panose="02010609060101010101" pitchFamily="49" charset="-122"/>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74011" y="1100256"/>
            <a:ext cx="1887055" cy="424732"/>
          </a:xfrm>
        </p:spPr>
        <p:txBody>
          <a:bodyPr/>
          <a:lstStyle/>
          <a:p>
            <a:r>
              <a:rPr lang="en-US" altLang="zh-CN"/>
              <a:t>1</a:t>
            </a:r>
            <a:r>
              <a:rPr lang="zh-CN" altLang="en-US"/>
              <a:t>、研究问题</a:t>
            </a:r>
            <a:endParaRPr lang="zh-CN" altLang="en-US" dirty="0"/>
          </a:p>
        </p:txBody>
      </p:sp>
      <p:sp>
        <p:nvSpPr>
          <p:cNvPr id="4" name="内容占位符 3"/>
          <p:cNvSpPr>
            <a:spLocks noGrp="1"/>
          </p:cNvSpPr>
          <p:nvPr>
            <p:ph idx="1"/>
          </p:nvPr>
        </p:nvSpPr>
        <p:spPr>
          <a:xfrm>
            <a:off x="908958" y="2494691"/>
            <a:ext cx="6754586" cy="990600"/>
          </a:xfrm>
        </p:spPr>
        <p:txBody>
          <a:bodyPr>
            <a:normAutofit/>
          </a:bodyPr>
          <a:lstStyle/>
          <a:p>
            <a:endParaRPr lang="en-US" altLang="zh-CN" sz="2400">
              <a:latin typeface="楷体" panose="02010609060101010101" pitchFamily="49" charset="-122"/>
            </a:endParaRPr>
          </a:p>
          <a:p>
            <a:pPr marL="0" indent="0">
              <a:buNone/>
            </a:pPr>
            <a:endParaRPr lang="en-US" altLang="zh-CN" sz="2400">
              <a:latin typeface="楷体" panose="02010609060101010101" pitchFamily="49" charset="-122"/>
            </a:endParaRPr>
          </a:p>
          <a:p>
            <a:endParaRPr lang="en-US" altLang="zh-CN" sz="2400">
              <a:latin typeface="楷体" panose="02010609060101010101" pitchFamily="49" charset="-122"/>
            </a:endParaRPr>
          </a:p>
        </p:txBody>
      </p:sp>
      <p:sp>
        <p:nvSpPr>
          <p:cNvPr id="2" name="矩形 1">
            <a:extLst>
              <a:ext uri="{FF2B5EF4-FFF2-40B4-BE49-F238E27FC236}">
                <a16:creationId xmlns:a16="http://schemas.microsoft.com/office/drawing/2014/main" id="{F6696EFD-8511-231F-A58F-2C1D0144A72F}"/>
              </a:ext>
            </a:extLst>
          </p:cNvPr>
          <p:cNvSpPr/>
          <p:nvPr/>
        </p:nvSpPr>
        <p:spPr>
          <a:xfrm>
            <a:off x="3601814" y="2653392"/>
            <a:ext cx="1126671" cy="688990"/>
          </a:xfrm>
          <a:prstGeom prst="rect">
            <a:avLst/>
          </a:prstGeom>
          <a:solidFill>
            <a:schemeClr val="bg2">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350">
                <a:solidFill>
                  <a:schemeClr val="tx1"/>
                </a:solidFill>
              </a:rPr>
              <a:t>古籍保护</a:t>
            </a:r>
            <a:endParaRPr lang="en-US" altLang="zh-CN" sz="1350">
              <a:solidFill>
                <a:schemeClr val="tx1"/>
              </a:solidFill>
            </a:endParaRPr>
          </a:p>
          <a:p>
            <a:pPr algn="ctr"/>
            <a:r>
              <a:rPr lang="zh-CN" altLang="en-US" sz="1350">
                <a:solidFill>
                  <a:schemeClr val="tx1"/>
                </a:solidFill>
              </a:rPr>
              <a:t>古籍修复</a:t>
            </a:r>
          </a:p>
        </p:txBody>
      </p:sp>
      <p:sp>
        <p:nvSpPr>
          <p:cNvPr id="5" name="矩形 4">
            <a:extLst>
              <a:ext uri="{FF2B5EF4-FFF2-40B4-BE49-F238E27FC236}">
                <a16:creationId xmlns:a16="http://schemas.microsoft.com/office/drawing/2014/main" id="{887C050C-CDFF-7FF4-57A0-3F09EEDBE7BA}"/>
              </a:ext>
            </a:extLst>
          </p:cNvPr>
          <p:cNvSpPr/>
          <p:nvPr/>
        </p:nvSpPr>
        <p:spPr>
          <a:xfrm>
            <a:off x="6283781" y="2653394"/>
            <a:ext cx="1126671" cy="645905"/>
          </a:xfrm>
          <a:prstGeom prst="rect">
            <a:avLst/>
          </a:prstGeom>
          <a:solidFill>
            <a:schemeClr val="bg2">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350">
                <a:solidFill>
                  <a:schemeClr val="tx1"/>
                </a:solidFill>
              </a:rPr>
              <a:t>古籍利用</a:t>
            </a:r>
            <a:endParaRPr lang="en-US" altLang="zh-CN" sz="1350">
              <a:solidFill>
                <a:schemeClr val="tx1"/>
              </a:solidFill>
            </a:endParaRPr>
          </a:p>
          <a:p>
            <a:pPr algn="ctr"/>
            <a:r>
              <a:rPr lang="zh-CN" altLang="en-US" sz="1350">
                <a:solidFill>
                  <a:schemeClr val="tx1"/>
                </a:solidFill>
              </a:rPr>
              <a:t>古籍传承</a:t>
            </a:r>
          </a:p>
        </p:txBody>
      </p:sp>
      <p:sp>
        <p:nvSpPr>
          <p:cNvPr id="9" name="文本框 8">
            <a:extLst>
              <a:ext uri="{FF2B5EF4-FFF2-40B4-BE49-F238E27FC236}">
                <a16:creationId xmlns:a16="http://schemas.microsoft.com/office/drawing/2014/main" id="{EA526643-F881-FCF2-035C-62C56AABAB19}"/>
              </a:ext>
            </a:extLst>
          </p:cNvPr>
          <p:cNvSpPr txBox="1"/>
          <p:nvPr/>
        </p:nvSpPr>
        <p:spPr>
          <a:xfrm>
            <a:off x="4864558" y="3070969"/>
            <a:ext cx="1372958" cy="507831"/>
          </a:xfrm>
          <a:prstGeom prst="rect">
            <a:avLst/>
          </a:prstGeom>
          <a:noFill/>
        </p:spPr>
        <p:txBody>
          <a:bodyPr wrap="square" rtlCol="0">
            <a:spAutoFit/>
          </a:bodyPr>
          <a:lstStyle/>
          <a:p>
            <a:r>
              <a:rPr lang="zh-CN" altLang="en-US" sz="1350">
                <a:latin typeface="楷体" panose="02010609060101010101" pitchFamily="49" charset="-122"/>
                <a:ea typeface="楷体" panose="02010609060101010101" pitchFamily="49" charset="-122"/>
              </a:rPr>
              <a:t>机器翻译，解读</a:t>
            </a:r>
          </a:p>
        </p:txBody>
      </p:sp>
      <p:pic>
        <p:nvPicPr>
          <p:cNvPr id="11" name="图片 10">
            <a:extLst>
              <a:ext uri="{FF2B5EF4-FFF2-40B4-BE49-F238E27FC236}">
                <a16:creationId xmlns:a16="http://schemas.microsoft.com/office/drawing/2014/main" id="{15603841-6084-91E0-22C2-0FE28BFC3659}"/>
              </a:ext>
            </a:extLst>
          </p:cNvPr>
          <p:cNvPicPr>
            <a:picLocks noChangeAspect="1"/>
          </p:cNvPicPr>
          <p:nvPr/>
        </p:nvPicPr>
        <p:blipFill>
          <a:blip r:embed="rId2"/>
          <a:stretch>
            <a:fillRect/>
          </a:stretch>
        </p:blipFill>
        <p:spPr>
          <a:xfrm>
            <a:off x="1212395" y="2653394"/>
            <a:ext cx="1126671" cy="688993"/>
          </a:xfrm>
          <a:prstGeom prst="rect">
            <a:avLst/>
          </a:prstGeom>
        </p:spPr>
      </p:pic>
      <p:cxnSp>
        <p:nvCxnSpPr>
          <p:cNvPr id="15" name="直接箭头连接符 14">
            <a:extLst>
              <a:ext uri="{FF2B5EF4-FFF2-40B4-BE49-F238E27FC236}">
                <a16:creationId xmlns:a16="http://schemas.microsoft.com/office/drawing/2014/main" id="{8A9C6BF2-E123-532C-E383-FC7C8BAB9651}"/>
              </a:ext>
            </a:extLst>
          </p:cNvPr>
          <p:cNvCxnSpPr>
            <a:stCxn id="2" idx="3"/>
            <a:endCxn id="5" idx="1"/>
          </p:cNvCxnSpPr>
          <p:nvPr/>
        </p:nvCxnSpPr>
        <p:spPr>
          <a:xfrm>
            <a:off x="4728487" y="2997888"/>
            <a:ext cx="1555295" cy="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7" name="直接箭头连接符 16">
            <a:extLst>
              <a:ext uri="{FF2B5EF4-FFF2-40B4-BE49-F238E27FC236}">
                <a16:creationId xmlns:a16="http://schemas.microsoft.com/office/drawing/2014/main" id="{9296ECD0-7B0C-F588-128B-163CE8607697}"/>
              </a:ext>
            </a:extLst>
          </p:cNvPr>
          <p:cNvCxnSpPr>
            <a:stCxn id="11" idx="3"/>
            <a:endCxn id="2" idx="1"/>
          </p:cNvCxnSpPr>
          <p:nvPr/>
        </p:nvCxnSpPr>
        <p:spPr>
          <a:xfrm flipV="1">
            <a:off x="2339066" y="2997889"/>
            <a:ext cx="1262748" cy="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8" name="文本框 17">
            <a:extLst>
              <a:ext uri="{FF2B5EF4-FFF2-40B4-BE49-F238E27FC236}">
                <a16:creationId xmlns:a16="http://schemas.microsoft.com/office/drawing/2014/main" id="{208E40F3-5629-9DFA-F0A9-302AEEBC2111}"/>
              </a:ext>
            </a:extLst>
          </p:cNvPr>
          <p:cNvSpPr txBox="1"/>
          <p:nvPr/>
        </p:nvSpPr>
        <p:spPr>
          <a:xfrm>
            <a:off x="413657" y="1907821"/>
            <a:ext cx="3238500" cy="680956"/>
          </a:xfrm>
          <a:prstGeom prst="rect">
            <a:avLst/>
          </a:prstGeom>
          <a:noFill/>
        </p:spPr>
        <p:txBody>
          <a:bodyPr wrap="square" rtlCol="0">
            <a:spAutoFit/>
          </a:bodyPr>
          <a:lstStyle/>
          <a:p>
            <a:pPr marL="171446" indent="-171446">
              <a:lnSpc>
                <a:spcPct val="110000"/>
              </a:lnSpc>
              <a:spcBef>
                <a:spcPts val="750"/>
              </a:spcBef>
              <a:buFont typeface="Wingdings" panose="05000000000000000000" pitchFamily="2" charset="2"/>
              <a:buChar char="u"/>
            </a:pPr>
            <a:r>
              <a:rPr lang="zh-CN" altLang="en-US" sz="2250">
                <a:latin typeface="楷体" panose="02010609060101010101" pitchFamily="49" charset="-122"/>
                <a:ea typeface="楷体" panose="02010609060101010101" pitchFamily="49" charset="-122"/>
              </a:rPr>
              <a:t>古代典籍保护与利用</a:t>
            </a:r>
            <a:endParaRPr lang="en-US" altLang="zh-CN" sz="2250">
              <a:latin typeface="楷体" panose="02010609060101010101" pitchFamily="49" charset="-122"/>
              <a:ea typeface="楷体" panose="02010609060101010101" pitchFamily="49" charset="-122"/>
            </a:endParaRPr>
          </a:p>
          <a:p>
            <a:endParaRPr lang="zh-CN" altLang="en-US" sz="1350"/>
          </a:p>
        </p:txBody>
      </p:sp>
      <p:sp>
        <p:nvSpPr>
          <p:cNvPr id="19" name="文本框 18">
            <a:extLst>
              <a:ext uri="{FF2B5EF4-FFF2-40B4-BE49-F238E27FC236}">
                <a16:creationId xmlns:a16="http://schemas.microsoft.com/office/drawing/2014/main" id="{FF90A1BA-0F7A-D557-C0C5-976663861ECD}"/>
              </a:ext>
            </a:extLst>
          </p:cNvPr>
          <p:cNvSpPr txBox="1"/>
          <p:nvPr/>
        </p:nvSpPr>
        <p:spPr>
          <a:xfrm>
            <a:off x="391886" y="3650785"/>
            <a:ext cx="3815442" cy="448584"/>
          </a:xfrm>
          <a:prstGeom prst="rect">
            <a:avLst/>
          </a:prstGeom>
          <a:noFill/>
        </p:spPr>
        <p:txBody>
          <a:bodyPr wrap="square" rtlCol="0">
            <a:spAutoFit/>
          </a:bodyPr>
          <a:lstStyle/>
          <a:p>
            <a:pPr marL="171446" indent="-171446">
              <a:lnSpc>
                <a:spcPct val="110000"/>
              </a:lnSpc>
              <a:spcBef>
                <a:spcPts val="750"/>
              </a:spcBef>
              <a:buFont typeface="Wingdings" panose="05000000000000000000" pitchFamily="2" charset="2"/>
              <a:buChar char="u"/>
            </a:pPr>
            <a:r>
              <a:rPr lang="zh-CN" altLang="en-US" sz="2250">
                <a:latin typeface="楷体" panose="02010609060101010101" pitchFamily="49" charset="-122"/>
                <a:ea typeface="楷体" panose="02010609060101010101" pitchFamily="49" charset="-122"/>
              </a:rPr>
              <a:t>如何让古籍翻译得更准确？</a:t>
            </a:r>
            <a:endParaRPr lang="zh-CN" altLang="en-US" sz="1350"/>
          </a:p>
        </p:txBody>
      </p:sp>
      <p:sp>
        <p:nvSpPr>
          <p:cNvPr id="21" name="文本框 20">
            <a:extLst>
              <a:ext uri="{FF2B5EF4-FFF2-40B4-BE49-F238E27FC236}">
                <a16:creationId xmlns:a16="http://schemas.microsoft.com/office/drawing/2014/main" id="{C5B01EB9-A83C-2C48-48C2-6485EBE19F38}"/>
              </a:ext>
            </a:extLst>
          </p:cNvPr>
          <p:cNvSpPr txBox="1"/>
          <p:nvPr/>
        </p:nvSpPr>
        <p:spPr>
          <a:xfrm>
            <a:off x="2401660" y="2626241"/>
            <a:ext cx="865415" cy="507831"/>
          </a:xfrm>
          <a:prstGeom prst="rect">
            <a:avLst/>
          </a:prstGeom>
          <a:noFill/>
        </p:spPr>
        <p:txBody>
          <a:bodyPr wrap="square">
            <a:spAutoFit/>
          </a:bodyPr>
          <a:lstStyle/>
          <a:p>
            <a:r>
              <a:rPr lang="zh-CN" altLang="en-US" sz="1350">
                <a:latin typeface="楷体" panose="02010609060101010101" pitchFamily="49" charset="-122"/>
                <a:ea typeface="楷体" panose="02010609060101010101" pitchFamily="49" charset="-122"/>
              </a:rPr>
              <a:t>“活过来”</a:t>
            </a:r>
            <a:endParaRPr lang="zh-CN" altLang="en-US" sz="1350"/>
          </a:p>
        </p:txBody>
      </p:sp>
      <p:sp>
        <p:nvSpPr>
          <p:cNvPr id="24" name="文本框 23">
            <a:extLst>
              <a:ext uri="{FF2B5EF4-FFF2-40B4-BE49-F238E27FC236}">
                <a16:creationId xmlns:a16="http://schemas.microsoft.com/office/drawing/2014/main" id="{331BC450-0E68-F870-8E98-CB84BA4AD446}"/>
              </a:ext>
            </a:extLst>
          </p:cNvPr>
          <p:cNvSpPr txBox="1"/>
          <p:nvPr/>
        </p:nvSpPr>
        <p:spPr>
          <a:xfrm>
            <a:off x="5000627" y="2653393"/>
            <a:ext cx="865415" cy="507831"/>
          </a:xfrm>
          <a:prstGeom prst="rect">
            <a:avLst/>
          </a:prstGeom>
          <a:noFill/>
        </p:spPr>
        <p:txBody>
          <a:bodyPr wrap="square">
            <a:spAutoFit/>
          </a:bodyPr>
          <a:lstStyle/>
          <a:p>
            <a:r>
              <a:rPr lang="zh-CN" altLang="en-US" sz="1350">
                <a:latin typeface="楷体" panose="02010609060101010101" pitchFamily="49" charset="-122"/>
                <a:ea typeface="楷体" panose="02010609060101010101" pitchFamily="49" charset="-122"/>
              </a:rPr>
              <a:t>“火起来”</a:t>
            </a:r>
            <a:endParaRPr lang="zh-CN" altLang="en-US" sz="1350"/>
          </a:p>
        </p:txBody>
      </p:sp>
      <p:sp>
        <p:nvSpPr>
          <p:cNvPr id="25" name="文本框 24">
            <a:extLst>
              <a:ext uri="{FF2B5EF4-FFF2-40B4-BE49-F238E27FC236}">
                <a16:creationId xmlns:a16="http://schemas.microsoft.com/office/drawing/2014/main" id="{F32EA600-F18D-2904-D8C9-B46744152CAA}"/>
              </a:ext>
            </a:extLst>
          </p:cNvPr>
          <p:cNvSpPr txBox="1"/>
          <p:nvPr/>
        </p:nvSpPr>
        <p:spPr>
          <a:xfrm>
            <a:off x="2454732" y="3067594"/>
            <a:ext cx="1011013" cy="507831"/>
          </a:xfrm>
          <a:prstGeom prst="rect">
            <a:avLst/>
          </a:prstGeom>
          <a:noFill/>
        </p:spPr>
        <p:txBody>
          <a:bodyPr wrap="square" rtlCol="0">
            <a:spAutoFit/>
          </a:bodyPr>
          <a:lstStyle/>
          <a:p>
            <a:r>
              <a:rPr lang="zh-CN" altLang="en-US" sz="1350">
                <a:latin typeface="楷体" panose="02010609060101010101" pitchFamily="49" charset="-122"/>
                <a:ea typeface="楷体" panose="02010609060101010101" pitchFamily="49" charset="-122"/>
              </a:rPr>
              <a:t>古籍数字化</a:t>
            </a:r>
          </a:p>
        </p:txBody>
      </p:sp>
      <p:sp>
        <p:nvSpPr>
          <p:cNvPr id="27" name="文本框 26">
            <a:extLst>
              <a:ext uri="{FF2B5EF4-FFF2-40B4-BE49-F238E27FC236}">
                <a16:creationId xmlns:a16="http://schemas.microsoft.com/office/drawing/2014/main" id="{9DC13C01-C7FF-7D6A-C676-CDABF6697EEA}"/>
              </a:ext>
            </a:extLst>
          </p:cNvPr>
          <p:cNvSpPr txBox="1"/>
          <p:nvPr/>
        </p:nvSpPr>
        <p:spPr>
          <a:xfrm>
            <a:off x="756559" y="4284310"/>
            <a:ext cx="2394857" cy="1174360"/>
          </a:xfrm>
          <a:prstGeom prst="rect">
            <a:avLst/>
          </a:prstGeom>
          <a:noFill/>
        </p:spPr>
        <p:txBody>
          <a:bodyPr wrap="square" rtlCol="0">
            <a:spAutoFit/>
          </a:bodyPr>
          <a:lstStyle/>
          <a:p>
            <a:pPr>
              <a:lnSpc>
                <a:spcPct val="110000"/>
              </a:lnSpc>
              <a:spcBef>
                <a:spcPts val="750"/>
              </a:spcBef>
            </a:pPr>
            <a:r>
              <a:rPr lang="zh-CN" altLang="en-US">
                <a:latin typeface="楷体" panose="02010609060101010101" pitchFamily="49" charset="-122"/>
                <a:ea typeface="楷体" panose="02010609060101010101" pitchFamily="49" charset="-122"/>
              </a:rPr>
              <a:t>数据上：增加语料</a:t>
            </a:r>
            <a:endParaRPr lang="en-US" altLang="zh-CN">
              <a:latin typeface="楷体" panose="02010609060101010101" pitchFamily="49" charset="-122"/>
              <a:ea typeface="楷体" panose="02010609060101010101" pitchFamily="49" charset="-122"/>
            </a:endParaRPr>
          </a:p>
          <a:p>
            <a:pPr>
              <a:lnSpc>
                <a:spcPct val="110000"/>
              </a:lnSpc>
              <a:spcBef>
                <a:spcPts val="750"/>
              </a:spcBef>
            </a:pPr>
            <a:r>
              <a:rPr lang="zh-CN" altLang="en-US">
                <a:latin typeface="楷体" panose="02010609060101010101" pitchFamily="49" charset="-122"/>
                <a:ea typeface="楷体" panose="02010609060101010101" pitchFamily="49" charset="-122"/>
              </a:rPr>
              <a:t>技术上：优化模型</a:t>
            </a:r>
            <a:endParaRPr lang="en-US" altLang="zh-CN">
              <a:latin typeface="楷体" panose="02010609060101010101" pitchFamily="49" charset="-122"/>
              <a:ea typeface="楷体" panose="02010609060101010101" pitchFamily="49" charset="-122"/>
            </a:endParaRPr>
          </a:p>
          <a:p>
            <a:pPr>
              <a:lnSpc>
                <a:spcPct val="110000"/>
              </a:lnSpc>
              <a:spcBef>
                <a:spcPts val="750"/>
              </a:spcBef>
            </a:pPr>
            <a:r>
              <a:rPr lang="zh-CN" altLang="en-US">
                <a:latin typeface="楷体" panose="02010609060101010101" pitchFamily="49" charset="-122"/>
                <a:ea typeface="楷体" panose="02010609060101010101" pitchFamily="49" charset="-122"/>
              </a:rPr>
              <a:t>方法上：？</a:t>
            </a:r>
          </a:p>
        </p:txBody>
      </p:sp>
      <p:cxnSp>
        <p:nvCxnSpPr>
          <p:cNvPr id="29" name="直接箭头连接符 28">
            <a:extLst>
              <a:ext uri="{FF2B5EF4-FFF2-40B4-BE49-F238E27FC236}">
                <a16:creationId xmlns:a16="http://schemas.microsoft.com/office/drawing/2014/main" id="{8BC5114E-6D12-B831-8F3F-175C556EDE71}"/>
              </a:ext>
            </a:extLst>
          </p:cNvPr>
          <p:cNvCxnSpPr/>
          <p:nvPr/>
        </p:nvCxnSpPr>
        <p:spPr>
          <a:xfrm>
            <a:off x="3333073" y="4788588"/>
            <a:ext cx="1555295" cy="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1" name="文本框 30">
            <a:extLst>
              <a:ext uri="{FF2B5EF4-FFF2-40B4-BE49-F238E27FC236}">
                <a16:creationId xmlns:a16="http://schemas.microsoft.com/office/drawing/2014/main" id="{96557EC3-2CA9-188D-BAF0-CBFA18110489}"/>
              </a:ext>
            </a:extLst>
          </p:cNvPr>
          <p:cNvSpPr txBox="1"/>
          <p:nvPr/>
        </p:nvSpPr>
        <p:spPr>
          <a:xfrm>
            <a:off x="2970441" y="5387205"/>
            <a:ext cx="2730952" cy="375809"/>
          </a:xfrm>
          <a:prstGeom prst="rect">
            <a:avLst/>
          </a:prstGeom>
          <a:noFill/>
        </p:spPr>
        <p:txBody>
          <a:bodyPr wrap="square" rtlCol="0">
            <a:spAutoFit/>
          </a:bodyPr>
          <a:lstStyle/>
          <a:p>
            <a:pPr algn="ctr">
              <a:lnSpc>
                <a:spcPct val="110000"/>
              </a:lnSpc>
              <a:spcBef>
                <a:spcPts val="750"/>
              </a:spcBef>
            </a:pPr>
            <a:r>
              <a:rPr lang="zh-CN" altLang="en-US">
                <a:latin typeface="微软雅黑" panose="020B0503020204020204" pitchFamily="34" charset="-122"/>
                <a:ea typeface="微软雅黑" panose="020B0503020204020204" pitchFamily="34" charset="-122"/>
              </a:rPr>
              <a:t>小孩才做选择！我全都要！</a:t>
            </a:r>
          </a:p>
        </p:txBody>
      </p:sp>
      <p:sp>
        <p:nvSpPr>
          <p:cNvPr id="32" name="文本框 31">
            <a:extLst>
              <a:ext uri="{FF2B5EF4-FFF2-40B4-BE49-F238E27FC236}">
                <a16:creationId xmlns:a16="http://schemas.microsoft.com/office/drawing/2014/main" id="{64E664F6-61FD-2B74-0FC2-011CB363EB1A}"/>
              </a:ext>
            </a:extLst>
          </p:cNvPr>
          <p:cNvSpPr txBox="1"/>
          <p:nvPr/>
        </p:nvSpPr>
        <p:spPr>
          <a:xfrm>
            <a:off x="5346251" y="4571404"/>
            <a:ext cx="2730952" cy="375809"/>
          </a:xfrm>
          <a:prstGeom prst="rect">
            <a:avLst/>
          </a:prstGeom>
          <a:noFill/>
        </p:spPr>
        <p:txBody>
          <a:bodyPr wrap="square" rtlCol="0">
            <a:spAutoFit/>
          </a:bodyPr>
          <a:lstStyle/>
          <a:p>
            <a:pPr algn="ctr">
              <a:lnSpc>
                <a:spcPct val="110000"/>
              </a:lnSpc>
              <a:spcBef>
                <a:spcPts val="750"/>
              </a:spcBef>
            </a:pPr>
            <a:r>
              <a:rPr lang="zh-CN" altLang="en-US">
                <a:latin typeface="微软雅黑" panose="020B0503020204020204" pitchFamily="34" charset="-122"/>
                <a:ea typeface="微软雅黑" panose="020B0503020204020204" pitchFamily="34" charset="-122"/>
              </a:rPr>
              <a:t>好钢用在刀刃上</a:t>
            </a:r>
          </a:p>
        </p:txBody>
      </p:sp>
      <p:sp>
        <p:nvSpPr>
          <p:cNvPr id="34" name="文本框 33">
            <a:extLst>
              <a:ext uri="{FF2B5EF4-FFF2-40B4-BE49-F238E27FC236}">
                <a16:creationId xmlns:a16="http://schemas.microsoft.com/office/drawing/2014/main" id="{FED0CA5E-D256-B8FE-C3B4-5AD1FE8CC2EE}"/>
              </a:ext>
            </a:extLst>
          </p:cNvPr>
          <p:cNvSpPr txBox="1"/>
          <p:nvPr/>
        </p:nvSpPr>
        <p:spPr>
          <a:xfrm>
            <a:off x="3089507" y="4867694"/>
            <a:ext cx="2305053" cy="300082"/>
          </a:xfrm>
          <a:prstGeom prst="rect">
            <a:avLst/>
          </a:prstGeom>
          <a:noFill/>
        </p:spPr>
        <p:txBody>
          <a:bodyPr wrap="square" rtlCol="0">
            <a:spAutoFit/>
          </a:bodyPr>
          <a:lstStyle/>
          <a:p>
            <a:r>
              <a:rPr lang="zh-CN" altLang="en-US" sz="1350">
                <a:latin typeface="楷体" panose="02010609060101010101" pitchFamily="49" charset="-122"/>
                <a:ea typeface="楷体" panose="02010609060101010101" pitchFamily="49" charset="-122"/>
              </a:rPr>
              <a:t>天行健，君子以自强不息</a:t>
            </a:r>
          </a:p>
        </p:txBody>
      </p:sp>
      <p:sp>
        <p:nvSpPr>
          <p:cNvPr id="35" name="文本框 34">
            <a:extLst>
              <a:ext uri="{FF2B5EF4-FFF2-40B4-BE49-F238E27FC236}">
                <a16:creationId xmlns:a16="http://schemas.microsoft.com/office/drawing/2014/main" id="{19D07E9D-DA14-1BBF-E1FB-9BA79B29938A}"/>
              </a:ext>
            </a:extLst>
          </p:cNvPr>
          <p:cNvSpPr txBox="1"/>
          <p:nvPr/>
        </p:nvSpPr>
        <p:spPr>
          <a:xfrm>
            <a:off x="3708290" y="4450636"/>
            <a:ext cx="863711" cy="300082"/>
          </a:xfrm>
          <a:prstGeom prst="rect">
            <a:avLst/>
          </a:prstGeom>
          <a:noFill/>
        </p:spPr>
        <p:txBody>
          <a:bodyPr wrap="square" rtlCol="0">
            <a:spAutoFit/>
          </a:bodyPr>
          <a:lstStyle/>
          <a:p>
            <a:r>
              <a:rPr lang="en-US" altLang="zh-CN" sz="1350">
                <a:latin typeface="楷体" panose="02010609060101010101" pitchFamily="49" charset="-122"/>
                <a:ea typeface="楷体" panose="02010609060101010101" pitchFamily="49" charset="-122"/>
              </a:rPr>
              <a:t>《</a:t>
            </a:r>
            <a:r>
              <a:rPr lang="zh-CN" altLang="en-US" sz="1350">
                <a:latin typeface="楷体" panose="02010609060101010101" pitchFamily="49" charset="-122"/>
                <a:ea typeface="楷体" panose="02010609060101010101" pitchFamily="49" charset="-122"/>
              </a:rPr>
              <a:t>周易</a:t>
            </a:r>
            <a:r>
              <a:rPr lang="en-US" altLang="zh-CN" sz="1350">
                <a:latin typeface="楷体" panose="02010609060101010101" pitchFamily="49" charset="-122"/>
                <a:ea typeface="楷体" panose="02010609060101010101" pitchFamily="49" charset="-122"/>
              </a:rPr>
              <a:t>》</a:t>
            </a:r>
            <a:endParaRPr lang="zh-CN" altLang="en-US" sz="1350">
              <a:latin typeface="楷体" panose="02010609060101010101" pitchFamily="49" charset="-122"/>
              <a:ea typeface="楷体" panose="02010609060101010101" pitchFamily="49" charset="-122"/>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760714" y="3121281"/>
            <a:ext cx="4754635" cy="498502"/>
          </a:xfrm>
        </p:spPr>
        <p:txBody>
          <a:bodyPr/>
          <a:lstStyle/>
          <a:p>
            <a:r>
              <a:rPr lang="zh-CN" altLang="en-US">
                <a:latin typeface="楷体" panose="02010609060101010101" pitchFamily="49" charset="-122"/>
              </a:rPr>
              <a:t>典籍文本特征分析</a:t>
            </a:r>
          </a:p>
        </p:txBody>
      </p:sp>
      <p:sp>
        <p:nvSpPr>
          <p:cNvPr id="5" name="内容占位符 3"/>
          <p:cNvSpPr txBox="1"/>
          <p:nvPr/>
        </p:nvSpPr>
        <p:spPr>
          <a:xfrm>
            <a:off x="4197132" y="3792530"/>
            <a:ext cx="4869680" cy="1825449"/>
          </a:xfrm>
          <a:prstGeom prst="rect">
            <a:avLst/>
          </a:prstGeom>
        </p:spPr>
        <p:txBody>
          <a:bodyPr vert="horz" lIns="68580" tIns="34290" rIns="68580" bIns="34290" rtlCol="0">
            <a:noAutofit/>
          </a:bodyPr>
          <a:lstStyle>
            <a:lvl1pPr marL="228600" indent="-228600" algn="l" defTabSz="914400" rtl="0" eaLnBrk="1" latinLnBrk="0" hangingPunct="1">
              <a:lnSpc>
                <a:spcPct val="120000"/>
              </a:lnSpc>
              <a:spcBef>
                <a:spcPts val="1000"/>
              </a:spcBef>
              <a:buFont typeface="Wingdings" panose="05000000000000000000" pitchFamily="2" charset="2"/>
              <a:buChar char="u"/>
              <a:defRPr sz="28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400" kern="1200">
                <a:solidFill>
                  <a:schemeClr val="tx2"/>
                </a:solidFill>
                <a:latin typeface="+mn-ea"/>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buFont typeface="Wingdings" panose="05000000000000000000" pitchFamily="2" charset="2"/>
              <a:buChar char="l"/>
            </a:pPr>
            <a:r>
              <a:rPr lang="zh-CN" altLang="en-US" sz="2100" b="1">
                <a:solidFill>
                  <a:schemeClr val="accent4"/>
                </a:solidFill>
                <a:latin typeface="楷体" panose="02010609060101010101" pitchFamily="49" charset="-122"/>
                <a:ea typeface="楷体" panose="02010609060101010101" pitchFamily="49" charset="-122"/>
                <a:cs typeface="+mn-ea"/>
              </a:rPr>
              <a:t>典籍文本获取及时代划分</a:t>
            </a:r>
            <a:endParaRPr lang="en-US" altLang="zh-CN" sz="2100" b="1">
              <a:solidFill>
                <a:schemeClr val="accent4"/>
              </a:solidFill>
              <a:latin typeface="楷体" panose="02010609060101010101" pitchFamily="49" charset="-122"/>
              <a:ea typeface="楷体" panose="02010609060101010101" pitchFamily="49" charset="-122"/>
              <a:cs typeface="+mn-ea"/>
            </a:endParaRPr>
          </a:p>
          <a:p>
            <a:pPr lvl="1">
              <a:buFont typeface="Wingdings" panose="05000000000000000000" pitchFamily="2" charset="2"/>
              <a:buChar char="l"/>
            </a:pPr>
            <a:r>
              <a:rPr lang="zh-CN" altLang="en-US" sz="2100" b="1">
                <a:solidFill>
                  <a:schemeClr val="accent4"/>
                </a:solidFill>
                <a:latin typeface="楷体" panose="02010609060101010101" pitchFamily="49" charset="-122"/>
                <a:ea typeface="楷体" panose="02010609060101010101" pitchFamily="49" charset="-122"/>
                <a:cs typeface="+mn-ea"/>
              </a:rPr>
              <a:t>词频差异分析</a:t>
            </a:r>
            <a:endParaRPr lang="en-US" altLang="zh-CN" sz="2100" b="1">
              <a:solidFill>
                <a:schemeClr val="accent4"/>
              </a:solidFill>
              <a:latin typeface="楷体" panose="02010609060101010101" pitchFamily="49" charset="-122"/>
              <a:ea typeface="楷体" panose="02010609060101010101" pitchFamily="49" charset="-122"/>
              <a:cs typeface="+mn-ea"/>
            </a:endParaRPr>
          </a:p>
          <a:p>
            <a:pPr lvl="1">
              <a:buFont typeface="Wingdings" panose="05000000000000000000" pitchFamily="2" charset="2"/>
              <a:buChar char="l"/>
            </a:pPr>
            <a:r>
              <a:rPr lang="zh-CN" altLang="en-US" sz="2100" b="1">
                <a:solidFill>
                  <a:schemeClr val="accent4"/>
                </a:solidFill>
                <a:latin typeface="楷体" panose="02010609060101010101" pitchFamily="49" charset="-122"/>
                <a:ea typeface="楷体" panose="02010609060101010101" pitchFamily="49" charset="-122"/>
                <a:cs typeface="+mn-ea"/>
              </a:rPr>
              <a:t>词性分布差异分析</a:t>
            </a:r>
            <a:endParaRPr lang="en-US" altLang="zh-CN" sz="2100" b="1">
              <a:solidFill>
                <a:schemeClr val="accent4"/>
              </a:solidFill>
              <a:latin typeface="楷体" panose="02010609060101010101" pitchFamily="49" charset="-122"/>
              <a:ea typeface="楷体" panose="02010609060101010101" pitchFamily="49" charset="-122"/>
              <a:cs typeface="+mn-ea"/>
            </a:endParaRPr>
          </a:p>
          <a:p>
            <a:pPr lvl="1">
              <a:buFont typeface="Wingdings" panose="05000000000000000000" pitchFamily="2" charset="2"/>
              <a:buChar char="l"/>
            </a:pPr>
            <a:r>
              <a:rPr lang="zh-CN" altLang="en-US" sz="2100" b="1">
                <a:solidFill>
                  <a:schemeClr val="accent4"/>
                </a:solidFill>
                <a:latin typeface="楷体" panose="02010609060101010101" pitchFamily="49" charset="-122"/>
                <a:ea typeface="楷体" panose="02010609060101010101" pitchFamily="49" charset="-122"/>
                <a:cs typeface="+mn-ea"/>
              </a:rPr>
              <a:t>依存句法成分差异分析</a:t>
            </a:r>
            <a:endParaRPr lang="en-US" altLang="zh-CN" sz="2100" b="1">
              <a:solidFill>
                <a:schemeClr val="accent4"/>
              </a:solidFill>
              <a:latin typeface="楷体" panose="02010609060101010101" pitchFamily="49" charset="-122"/>
              <a:ea typeface="楷体" panose="02010609060101010101" pitchFamily="49" charset="-122"/>
              <a:cs typeface="+mn-ea"/>
            </a:endParaRPr>
          </a:p>
          <a:p>
            <a:pPr lvl="1">
              <a:buFont typeface="Wingdings" panose="05000000000000000000" pitchFamily="2" charset="2"/>
              <a:buChar char="l"/>
            </a:pPr>
            <a:endParaRPr lang="zh-CN" altLang="en-US" sz="2100" b="1" dirty="0">
              <a:solidFill>
                <a:schemeClr val="accent4"/>
              </a:solidFill>
              <a:latin typeface="Arial" panose="020B0604020202020204" pitchFamily="34" charset="0"/>
              <a:ea typeface="楷体" panose="02010609060101010101" pitchFamily="49" charset="-122"/>
              <a:cs typeface="+mn-ea"/>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2"/>
          <p:cNvSpPr>
            <a:spLocks noGrp="1"/>
          </p:cNvSpPr>
          <p:nvPr>
            <p:ph type="title"/>
          </p:nvPr>
        </p:nvSpPr>
        <p:spPr>
          <a:xfrm>
            <a:off x="174011" y="1100256"/>
            <a:ext cx="3743332" cy="424732"/>
          </a:xfrm>
        </p:spPr>
        <p:txBody>
          <a:bodyPr/>
          <a:lstStyle/>
          <a:p>
            <a:r>
              <a:rPr lang="en-US" altLang="zh-CN"/>
              <a:t>1</a:t>
            </a:r>
            <a:r>
              <a:rPr lang="zh-CN" altLang="en-US"/>
              <a:t>、典籍文本获取与预处理</a:t>
            </a:r>
            <a:endParaRPr lang="zh-CN" altLang="en-US" dirty="0"/>
          </a:p>
        </p:txBody>
      </p:sp>
      <p:sp>
        <p:nvSpPr>
          <p:cNvPr id="7" name="内容占位符 6"/>
          <p:cNvSpPr>
            <a:spLocks noGrp="1"/>
          </p:cNvSpPr>
          <p:nvPr>
            <p:ph idx="1"/>
          </p:nvPr>
        </p:nvSpPr>
        <p:spPr>
          <a:xfrm>
            <a:off x="446345" y="1534571"/>
            <a:ext cx="3793641" cy="4339848"/>
          </a:xfrm>
        </p:spPr>
        <p:txBody>
          <a:bodyPr>
            <a:normAutofit/>
          </a:bodyPr>
          <a:lstStyle/>
          <a:p>
            <a:pPr>
              <a:lnSpc>
                <a:spcPct val="150000"/>
              </a:lnSpc>
            </a:pPr>
            <a:r>
              <a:rPr lang="en-US" altLang="zh-CN">
                <a:latin typeface="楷体" panose="02010609060101010101" pitchFamily="49" charset="-122"/>
              </a:rPr>
              <a:t>《</a:t>
            </a:r>
            <a:r>
              <a:rPr lang="zh-CN" altLang="en-US">
                <a:latin typeface="楷体" panose="02010609060101010101" pitchFamily="49" charset="-122"/>
              </a:rPr>
              <a:t>二十四史全译</a:t>
            </a:r>
            <a:r>
              <a:rPr lang="en-US" altLang="zh-CN">
                <a:latin typeface="楷体" panose="02010609060101010101" pitchFamily="49" charset="-122"/>
              </a:rPr>
              <a:t>》</a:t>
            </a:r>
          </a:p>
        </p:txBody>
      </p:sp>
      <p:pic>
        <p:nvPicPr>
          <p:cNvPr id="3" name="图片 2">
            <a:extLst>
              <a:ext uri="{FF2B5EF4-FFF2-40B4-BE49-F238E27FC236}">
                <a16:creationId xmlns:a16="http://schemas.microsoft.com/office/drawing/2014/main" id="{E7B6C6BC-B20F-ACE9-7D18-C2084143A14A}"/>
              </a:ext>
            </a:extLst>
          </p:cNvPr>
          <p:cNvPicPr>
            <a:picLocks noChangeAspect="1"/>
          </p:cNvPicPr>
          <p:nvPr/>
        </p:nvPicPr>
        <p:blipFill>
          <a:blip r:embed="rId3"/>
          <a:stretch>
            <a:fillRect/>
          </a:stretch>
        </p:blipFill>
        <p:spPr>
          <a:xfrm>
            <a:off x="643261" y="2517868"/>
            <a:ext cx="2563802" cy="2320118"/>
          </a:xfrm>
          <a:prstGeom prst="rect">
            <a:avLst/>
          </a:prstGeom>
        </p:spPr>
      </p:pic>
      <p:sp>
        <p:nvSpPr>
          <p:cNvPr id="4" name="内容占位符 6">
            <a:extLst>
              <a:ext uri="{FF2B5EF4-FFF2-40B4-BE49-F238E27FC236}">
                <a16:creationId xmlns:a16="http://schemas.microsoft.com/office/drawing/2014/main" id="{476F2F74-2AB7-9E82-8A57-54832169046D}"/>
              </a:ext>
            </a:extLst>
          </p:cNvPr>
          <p:cNvSpPr txBox="1">
            <a:spLocks/>
          </p:cNvSpPr>
          <p:nvPr/>
        </p:nvSpPr>
        <p:spPr>
          <a:xfrm>
            <a:off x="3994114" y="2438732"/>
            <a:ext cx="4506626" cy="2255733"/>
          </a:xfrm>
          <a:prstGeom prst="rect">
            <a:avLst/>
          </a:prstGeom>
        </p:spPr>
        <p:txBody>
          <a:bodyPr vert="horz" lIns="68580" tIns="34290" rIns="68580" bIns="34290" rtlCol="0">
            <a:normAutofit/>
          </a:bodyPr>
          <a:lstStyle>
            <a:lvl1pPr marL="228600" indent="-228600" algn="l" defTabSz="914400" rtl="0" eaLnBrk="1" latinLnBrk="0" hangingPunct="1">
              <a:lnSpc>
                <a:spcPct val="120000"/>
              </a:lnSpc>
              <a:spcBef>
                <a:spcPts val="1000"/>
              </a:spcBef>
              <a:buFont typeface="Wingdings" panose="05000000000000000000" pitchFamily="2" charset="2"/>
              <a:buChar char="u"/>
              <a:defRPr sz="2800" kern="1200">
                <a:solidFill>
                  <a:schemeClr val="tx1"/>
                </a:solidFill>
                <a:latin typeface="+mn-lt"/>
                <a:ea typeface="楷体" panose="02010609060101010101" pitchFamily="49" charset="-122"/>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400" kern="1200">
                <a:solidFill>
                  <a:schemeClr val="tx2"/>
                </a:solidFill>
                <a:latin typeface="楷体" panose="02010609060101010101" pitchFamily="49" charset="-122"/>
                <a:ea typeface="楷体" panose="02010609060101010101" pitchFamily="49"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楷体" panose="02010609060101010101" pitchFamily="49"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楷体" panose="02010609060101010101" pitchFamily="49"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楷体" panose="02010609060101010101" pitchFamily="49"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lnSpc>
                <a:spcPct val="250000"/>
              </a:lnSpc>
            </a:pPr>
            <a:r>
              <a:rPr lang="zh-CN" altLang="en-US" sz="1650"/>
              <a:t>由</a:t>
            </a:r>
            <a:r>
              <a:rPr lang="zh-CN" altLang="zh-CN" sz="1650"/>
              <a:t>两百多所高校的古籍研究专家</a:t>
            </a:r>
            <a:endParaRPr lang="en-US" altLang="zh-CN" sz="1650"/>
          </a:p>
          <a:p>
            <a:pPr lvl="1">
              <a:lnSpc>
                <a:spcPct val="250000"/>
              </a:lnSpc>
            </a:pPr>
            <a:r>
              <a:rPr lang="zh-CN" altLang="zh-CN" sz="1650"/>
              <a:t>历时十三年反复编辑、修改、校对而成</a:t>
            </a:r>
            <a:endParaRPr lang="en-US" altLang="zh-CN" sz="1650"/>
          </a:p>
          <a:p>
            <a:pPr lvl="1">
              <a:lnSpc>
                <a:spcPct val="250000"/>
              </a:lnSpc>
            </a:pPr>
            <a:r>
              <a:rPr lang="zh-CN" altLang="zh-CN" sz="1650"/>
              <a:t>具有最高水平的现代汉语译文质量。</a:t>
            </a:r>
            <a:endParaRPr lang="en-US" altLang="zh-CN" sz="165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2"/>
          <p:cNvSpPr>
            <a:spLocks noGrp="1"/>
          </p:cNvSpPr>
          <p:nvPr>
            <p:ph type="title"/>
          </p:nvPr>
        </p:nvSpPr>
        <p:spPr>
          <a:xfrm>
            <a:off x="174011" y="1100256"/>
            <a:ext cx="3743332" cy="424732"/>
          </a:xfrm>
        </p:spPr>
        <p:txBody>
          <a:bodyPr/>
          <a:lstStyle/>
          <a:p>
            <a:r>
              <a:rPr lang="en-US" altLang="zh-CN"/>
              <a:t>1</a:t>
            </a:r>
            <a:r>
              <a:rPr lang="zh-CN" altLang="en-US"/>
              <a:t>、典籍文本获取与预处理</a:t>
            </a:r>
            <a:endParaRPr lang="zh-CN" altLang="en-US" dirty="0"/>
          </a:p>
        </p:txBody>
      </p:sp>
      <p:sp>
        <p:nvSpPr>
          <p:cNvPr id="7" name="内容占位符 6"/>
          <p:cNvSpPr>
            <a:spLocks noGrp="1"/>
          </p:cNvSpPr>
          <p:nvPr>
            <p:ph idx="1"/>
          </p:nvPr>
        </p:nvSpPr>
        <p:spPr>
          <a:xfrm>
            <a:off x="446345" y="1534571"/>
            <a:ext cx="8085414" cy="3867465"/>
          </a:xfrm>
        </p:spPr>
        <p:txBody>
          <a:bodyPr>
            <a:normAutofit/>
          </a:bodyPr>
          <a:lstStyle/>
          <a:p>
            <a:pPr>
              <a:lnSpc>
                <a:spcPct val="200000"/>
              </a:lnSpc>
            </a:pPr>
            <a:r>
              <a:rPr lang="zh-CN" altLang="en-US">
                <a:latin typeface="楷体" panose="02010609060101010101" pitchFamily="49" charset="-122"/>
              </a:rPr>
              <a:t>文本预处理</a:t>
            </a:r>
            <a:endParaRPr lang="en-US" altLang="zh-CN">
              <a:latin typeface="楷体" panose="02010609060101010101" pitchFamily="49" charset="-122"/>
            </a:endParaRPr>
          </a:p>
          <a:p>
            <a:pPr lvl="1">
              <a:lnSpc>
                <a:spcPct val="200000"/>
              </a:lnSpc>
            </a:pPr>
            <a:r>
              <a:rPr lang="en-US" altLang="zh-CN" sz="1650">
                <a:latin typeface="Times New Roman" panose="02020603050405020304" pitchFamily="18" charset="0"/>
                <a:cs typeface="Times New Roman" panose="02020603050405020304" pitchFamily="18" charset="0"/>
              </a:rPr>
              <a:t>OCR</a:t>
            </a:r>
            <a:r>
              <a:rPr lang="zh-CN" altLang="en-US" sz="1650"/>
              <a:t>文字识别</a:t>
            </a:r>
            <a:r>
              <a:rPr lang="en-US" altLang="zh-CN" sz="1650"/>
              <a:t>	</a:t>
            </a:r>
            <a:r>
              <a:rPr lang="en-US" altLang="zh-CN" sz="1650">
                <a:sym typeface="Wingdings" panose="05000000000000000000" pitchFamily="2" charset="2"/>
              </a:rPr>
              <a:t>	</a:t>
            </a:r>
            <a:r>
              <a:rPr lang="zh-CN" altLang="en-US" sz="1650"/>
              <a:t>数字化文本</a:t>
            </a:r>
            <a:endParaRPr lang="en-US" altLang="zh-CN" sz="1650"/>
          </a:p>
          <a:p>
            <a:pPr lvl="1">
              <a:lnSpc>
                <a:spcPct val="200000"/>
              </a:lnSpc>
            </a:pPr>
            <a:r>
              <a:rPr lang="en-US" altLang="zh-CN" sz="1650">
                <a:latin typeface="Times New Roman" panose="02020603050405020304" pitchFamily="18" charset="0"/>
                <a:cs typeface="Times New Roman" panose="02020603050405020304" pitchFamily="18" charset="0"/>
              </a:rPr>
              <a:t>Aligner</a:t>
            </a:r>
            <a:r>
              <a:rPr lang="zh-CN" altLang="en-US" sz="1650"/>
              <a:t>         自动对齐</a:t>
            </a:r>
            <a:endParaRPr lang="en-US" altLang="zh-CN" sz="1650"/>
          </a:p>
          <a:p>
            <a:pPr lvl="1">
              <a:lnSpc>
                <a:spcPct val="200000"/>
              </a:lnSpc>
            </a:pPr>
            <a:r>
              <a:rPr lang="zh-CN" altLang="en-US" sz="1650"/>
              <a:t>人工校对         修正错误</a:t>
            </a:r>
            <a:endParaRPr lang="en-US" altLang="zh-CN" sz="1650"/>
          </a:p>
          <a:p>
            <a:pPr lvl="1">
              <a:lnSpc>
                <a:spcPct val="200000"/>
              </a:lnSpc>
            </a:pPr>
            <a:r>
              <a:rPr lang="zh-CN" altLang="en-US" sz="1650"/>
              <a:t>数据加工         平行语料</a:t>
            </a:r>
            <a:endParaRPr lang="en-US" altLang="zh-CN" sz="1650" dirty="0"/>
          </a:p>
        </p:txBody>
      </p:sp>
      <p:cxnSp>
        <p:nvCxnSpPr>
          <p:cNvPr id="4" name="直接箭头连接符 3">
            <a:extLst>
              <a:ext uri="{FF2B5EF4-FFF2-40B4-BE49-F238E27FC236}">
                <a16:creationId xmlns:a16="http://schemas.microsoft.com/office/drawing/2014/main" id="{17B2379D-4B6E-8CED-F3A9-C3F23467993C}"/>
              </a:ext>
            </a:extLst>
          </p:cNvPr>
          <p:cNvCxnSpPr>
            <a:cxnSpLocks/>
          </p:cNvCxnSpPr>
          <p:nvPr/>
        </p:nvCxnSpPr>
        <p:spPr>
          <a:xfrm>
            <a:off x="2378529" y="2560865"/>
            <a:ext cx="78921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 name="直接箭头连接符 7">
            <a:extLst>
              <a:ext uri="{FF2B5EF4-FFF2-40B4-BE49-F238E27FC236}">
                <a16:creationId xmlns:a16="http://schemas.microsoft.com/office/drawing/2014/main" id="{F289DA26-838D-B581-C5CD-67A0ADAA6F74}"/>
              </a:ext>
            </a:extLst>
          </p:cNvPr>
          <p:cNvCxnSpPr>
            <a:cxnSpLocks/>
          </p:cNvCxnSpPr>
          <p:nvPr/>
        </p:nvCxnSpPr>
        <p:spPr>
          <a:xfrm>
            <a:off x="1796144" y="3132365"/>
            <a:ext cx="78921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 name="直接箭头连接符 8">
            <a:extLst>
              <a:ext uri="{FF2B5EF4-FFF2-40B4-BE49-F238E27FC236}">
                <a16:creationId xmlns:a16="http://schemas.microsoft.com/office/drawing/2014/main" id="{3C2DACE9-F19C-65E6-4174-22C9FB60431D}"/>
              </a:ext>
            </a:extLst>
          </p:cNvPr>
          <p:cNvCxnSpPr>
            <a:cxnSpLocks/>
          </p:cNvCxnSpPr>
          <p:nvPr/>
        </p:nvCxnSpPr>
        <p:spPr>
          <a:xfrm>
            <a:off x="1937658" y="3654878"/>
            <a:ext cx="78921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2" name="直接箭头连接符 11">
            <a:extLst>
              <a:ext uri="{FF2B5EF4-FFF2-40B4-BE49-F238E27FC236}">
                <a16:creationId xmlns:a16="http://schemas.microsoft.com/office/drawing/2014/main" id="{27D08B66-32D4-8B53-94C8-A286F6832A01}"/>
              </a:ext>
            </a:extLst>
          </p:cNvPr>
          <p:cNvCxnSpPr>
            <a:cxnSpLocks/>
          </p:cNvCxnSpPr>
          <p:nvPr/>
        </p:nvCxnSpPr>
        <p:spPr>
          <a:xfrm>
            <a:off x="1937658" y="4210049"/>
            <a:ext cx="78921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2160296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2"/>
          <p:cNvSpPr>
            <a:spLocks noGrp="1"/>
          </p:cNvSpPr>
          <p:nvPr>
            <p:ph type="title"/>
          </p:nvPr>
        </p:nvSpPr>
        <p:spPr>
          <a:xfrm>
            <a:off x="174011" y="1100256"/>
            <a:ext cx="2505814" cy="424732"/>
          </a:xfrm>
        </p:spPr>
        <p:txBody>
          <a:bodyPr/>
          <a:lstStyle/>
          <a:p>
            <a:r>
              <a:rPr lang="en-US" altLang="zh-CN"/>
              <a:t>2</a:t>
            </a:r>
            <a:r>
              <a:rPr lang="zh-CN" altLang="en-US"/>
              <a:t>、典籍时代划分</a:t>
            </a:r>
            <a:endParaRPr lang="zh-CN" altLang="en-US" dirty="0"/>
          </a:p>
        </p:txBody>
      </p:sp>
      <p:sp>
        <p:nvSpPr>
          <p:cNvPr id="7" name="内容占位符 6"/>
          <p:cNvSpPr>
            <a:spLocks noGrp="1"/>
          </p:cNvSpPr>
          <p:nvPr>
            <p:ph idx="1"/>
          </p:nvPr>
        </p:nvSpPr>
        <p:spPr>
          <a:xfrm>
            <a:off x="446345" y="1534572"/>
            <a:ext cx="8085414" cy="1823425"/>
          </a:xfrm>
        </p:spPr>
        <p:txBody>
          <a:bodyPr>
            <a:normAutofit fontScale="47500" lnSpcReduction="20000"/>
          </a:bodyPr>
          <a:lstStyle/>
          <a:p>
            <a:pPr marL="342892" lvl="1" indent="0">
              <a:buNone/>
            </a:pPr>
            <a:r>
              <a:rPr lang="zh-CN" altLang="en-US" sz="2850" b="1"/>
              <a:t>在我国历史分期的研究中，不同学者持有不同的观点。</a:t>
            </a:r>
            <a:endParaRPr lang="en-US" altLang="zh-CN" sz="2850" b="1"/>
          </a:p>
          <a:p>
            <a:pPr lvl="1">
              <a:lnSpc>
                <a:spcPct val="150000"/>
              </a:lnSpc>
            </a:pPr>
            <a:r>
              <a:rPr lang="zh-CN" altLang="en-US" sz="2325"/>
              <a:t>一些学者将上古、中古、近古三个时期，分别对应“上古至秦”、“汉至唐宋”和“元明清”</a:t>
            </a:r>
            <a:r>
              <a:rPr lang="en-US" altLang="zh-CN" sz="2325"/>
              <a:t> </a:t>
            </a:r>
            <a:r>
              <a:rPr lang="zh-CN" altLang="en-US" sz="2325"/>
              <a:t>。</a:t>
            </a:r>
            <a:endParaRPr lang="en-US" altLang="zh-CN" sz="2325"/>
          </a:p>
          <a:p>
            <a:pPr lvl="1">
              <a:lnSpc>
                <a:spcPct val="150000"/>
              </a:lnSpc>
            </a:pPr>
            <a:r>
              <a:rPr lang="zh-CN" altLang="en-US" sz="2325"/>
              <a:t>也有学者认为先秦时期属于上古，汉唐时期属于中古，宋代以后才是近古。</a:t>
            </a:r>
            <a:endParaRPr lang="en-US" altLang="zh-CN" sz="2325"/>
          </a:p>
          <a:p>
            <a:pPr lvl="1">
              <a:lnSpc>
                <a:spcPct val="150000"/>
              </a:lnSpc>
            </a:pPr>
            <a:r>
              <a:rPr lang="zh-CN" altLang="en-US" sz="2325"/>
              <a:t>陈广宏对文学史的分期进行了分析和总结，发现中世文学的开端，非秦即汉，近世文学开端则在唐、宋、金元之间。</a:t>
            </a:r>
            <a:endParaRPr lang="en-US" altLang="zh-CN" sz="2325"/>
          </a:p>
          <a:p>
            <a:pPr lvl="1">
              <a:lnSpc>
                <a:spcPct val="150000"/>
              </a:lnSpc>
            </a:pPr>
            <a:r>
              <a:rPr lang="zh-CN" altLang="en-US" sz="2325" b="1"/>
              <a:t>结合二十四史典籍的记载时间和当下文史学领域学者的研究成果</a:t>
            </a:r>
            <a:r>
              <a:rPr lang="zh-CN" altLang="en-US" sz="2325"/>
              <a:t>，本研究将我国历史划分为上古、中古、近古三个阶段，分别对应于“先秦至西汉”、“东汉至唐”、“宋元明”。并基于二十四史中每部正史对应的成书时间，将二十四部典籍划分至上述三个时间段内，具体划分结果如表</a:t>
            </a:r>
            <a:r>
              <a:rPr lang="en-US" altLang="zh-CN" sz="2325"/>
              <a:t>1</a:t>
            </a:r>
            <a:r>
              <a:rPr lang="zh-CN" altLang="en-US" sz="2325"/>
              <a:t>所示。</a:t>
            </a:r>
            <a:endParaRPr lang="en-US" altLang="zh-CN" sz="2325" dirty="0"/>
          </a:p>
        </p:txBody>
      </p:sp>
      <p:graphicFrame>
        <p:nvGraphicFramePr>
          <p:cNvPr id="2" name="表格 1">
            <a:extLst>
              <a:ext uri="{FF2B5EF4-FFF2-40B4-BE49-F238E27FC236}">
                <a16:creationId xmlns:a16="http://schemas.microsoft.com/office/drawing/2014/main" id="{8561DB5D-7CF1-13CD-13EB-F74E85CD6E3C}"/>
              </a:ext>
            </a:extLst>
          </p:cNvPr>
          <p:cNvGraphicFramePr>
            <a:graphicFrameLocks noGrp="1"/>
          </p:cNvGraphicFramePr>
          <p:nvPr>
            <p:extLst>
              <p:ext uri="{D42A27DB-BD31-4B8C-83A1-F6EECF244321}">
                <p14:modId xmlns:p14="http://schemas.microsoft.com/office/powerpoint/2010/main" val="3993584363"/>
              </p:ext>
            </p:extLst>
          </p:nvPr>
        </p:nvGraphicFramePr>
        <p:xfrm>
          <a:off x="1690256" y="3690610"/>
          <a:ext cx="5583382" cy="1653540"/>
        </p:xfrm>
        <a:graphic>
          <a:graphicData uri="http://schemas.openxmlformats.org/drawingml/2006/table">
            <a:tbl>
              <a:tblPr firstRow="1" bandRow="1">
                <a:tableStyleId>{5C22544A-7EE6-4342-B048-85BDC9FD1C3A}</a:tableStyleId>
              </a:tblPr>
              <a:tblGrid>
                <a:gridCol w="1156431">
                  <a:extLst>
                    <a:ext uri="{9D8B030D-6E8A-4147-A177-3AD203B41FA5}">
                      <a16:colId xmlns:a16="http://schemas.microsoft.com/office/drawing/2014/main" val="20000"/>
                    </a:ext>
                  </a:extLst>
                </a:gridCol>
                <a:gridCol w="1849650">
                  <a:extLst>
                    <a:ext uri="{9D8B030D-6E8A-4147-A177-3AD203B41FA5}">
                      <a16:colId xmlns:a16="http://schemas.microsoft.com/office/drawing/2014/main" val="20001"/>
                    </a:ext>
                  </a:extLst>
                </a:gridCol>
                <a:gridCol w="2577301">
                  <a:extLst>
                    <a:ext uri="{9D8B030D-6E8A-4147-A177-3AD203B41FA5}">
                      <a16:colId xmlns:a16="http://schemas.microsoft.com/office/drawing/2014/main" val="20002"/>
                    </a:ext>
                  </a:extLst>
                </a:gridCol>
              </a:tblGrid>
              <a:tr h="278130">
                <a:tc>
                  <a:txBody>
                    <a:bodyPr/>
                    <a:lstStyle/>
                    <a:p>
                      <a:pPr algn="ctr"/>
                      <a:r>
                        <a:rPr lang="zh-CN" altLang="en-US" sz="900">
                          <a:ea typeface="楷体" panose="02010609060101010101" pitchFamily="49" charset="-122"/>
                        </a:rPr>
                        <a:t>历史时期</a:t>
                      </a:r>
                      <a:endParaRPr lang="zh-CN" altLang="en-US" sz="900" dirty="0"/>
                    </a:p>
                  </a:txBody>
                  <a:tcPr marL="68580" marR="68580" marT="34290" marB="34290"/>
                </a:tc>
                <a:tc>
                  <a:txBody>
                    <a:bodyPr/>
                    <a:lstStyle/>
                    <a:p>
                      <a:pPr algn="ctr"/>
                      <a:r>
                        <a:rPr lang="zh-CN" altLang="en-US" sz="900">
                          <a:ea typeface="楷体" panose="02010609060101010101" pitchFamily="49" charset="-122"/>
                        </a:rPr>
                        <a:t>具体时间阶段</a:t>
                      </a:r>
                      <a:endParaRPr lang="zh-CN" altLang="en-US" sz="900" dirty="0"/>
                    </a:p>
                  </a:txBody>
                  <a:tcPr marL="68580" marR="68580" marT="34290" marB="34290"/>
                </a:tc>
                <a:tc>
                  <a:txBody>
                    <a:bodyPr/>
                    <a:lstStyle/>
                    <a:p>
                      <a:pPr algn="ctr"/>
                      <a:r>
                        <a:rPr lang="zh-CN" altLang="en-US" sz="900">
                          <a:ea typeface="楷体" panose="02010609060101010101" pitchFamily="49" charset="-122"/>
                        </a:rPr>
                        <a:t>典籍</a:t>
                      </a:r>
                      <a:endParaRPr lang="zh-CN" altLang="en-US" sz="900" dirty="0"/>
                    </a:p>
                  </a:txBody>
                  <a:tcPr marL="68580" marR="68580" marT="34290" marB="34290"/>
                </a:tc>
                <a:extLst>
                  <a:ext uri="{0D108BD9-81ED-4DB2-BD59-A6C34878D82A}">
                    <a16:rowId xmlns:a16="http://schemas.microsoft.com/office/drawing/2014/main" val="10000"/>
                  </a:ext>
                </a:extLst>
              </a:tr>
              <a:tr h="278130">
                <a:tc>
                  <a:txBody>
                    <a:bodyPr/>
                    <a:lstStyle/>
                    <a:p>
                      <a:pPr algn="ctr"/>
                      <a:r>
                        <a:rPr lang="zh-CN" altLang="en-US" sz="900">
                          <a:latin typeface="楷体" panose="02010609060101010101" pitchFamily="49" charset="-122"/>
                          <a:ea typeface="楷体" panose="02010609060101010101" pitchFamily="49" charset="-122"/>
                        </a:rPr>
                        <a:t>上古</a:t>
                      </a:r>
                      <a:endParaRPr lang="zh-CN" altLang="en-US" sz="900" dirty="0">
                        <a:latin typeface="楷体" panose="02010609060101010101" pitchFamily="49" charset="-122"/>
                        <a:ea typeface="楷体" panose="02010609060101010101" pitchFamily="49" charset="-122"/>
                      </a:endParaRPr>
                    </a:p>
                  </a:txBody>
                  <a:tcPr marL="68580" marR="68580" marT="34290" marB="3429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900">
                          <a:latin typeface="楷体" panose="02010609060101010101" pitchFamily="49" charset="-122"/>
                          <a:ea typeface="楷体" panose="02010609060101010101" pitchFamily="49" charset="-122"/>
                        </a:rPr>
                        <a:t>先秦至西汉</a:t>
                      </a:r>
                      <a:endParaRPr lang="zh-CN" altLang="en-US" sz="900" dirty="0">
                        <a:latin typeface="楷体" panose="02010609060101010101" pitchFamily="49" charset="-122"/>
                        <a:ea typeface="楷体" panose="02010609060101010101" pitchFamily="49" charset="-122"/>
                      </a:endParaRPr>
                    </a:p>
                  </a:txBody>
                  <a:tcPr marL="68580" marR="68580" marT="34290" marB="3429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900">
                          <a:latin typeface="楷体" panose="02010609060101010101" pitchFamily="49" charset="-122"/>
                          <a:ea typeface="楷体" panose="02010609060101010101" pitchFamily="49" charset="-122"/>
                        </a:rPr>
                        <a:t>《</a:t>
                      </a:r>
                      <a:r>
                        <a:rPr lang="zh-CN" altLang="en-US" sz="900">
                          <a:latin typeface="楷体" panose="02010609060101010101" pitchFamily="49" charset="-122"/>
                          <a:ea typeface="楷体" panose="02010609060101010101" pitchFamily="49" charset="-122"/>
                        </a:rPr>
                        <a:t>史记</a:t>
                      </a:r>
                      <a:r>
                        <a:rPr lang="en-US" altLang="zh-CN" sz="900">
                          <a:latin typeface="楷体" panose="02010609060101010101" pitchFamily="49" charset="-122"/>
                          <a:ea typeface="楷体" panose="02010609060101010101" pitchFamily="49" charset="-122"/>
                        </a:rPr>
                        <a:t>》</a:t>
                      </a:r>
                      <a:endParaRPr lang="zh-CN" altLang="en-US" sz="900" dirty="0">
                        <a:latin typeface="楷体" panose="02010609060101010101" pitchFamily="49" charset="-122"/>
                        <a:ea typeface="楷体" panose="02010609060101010101" pitchFamily="49" charset="-122"/>
                      </a:endParaRPr>
                    </a:p>
                  </a:txBody>
                  <a:tcPr marL="68580" marR="68580" marT="34290" marB="34290" anchor="ctr"/>
                </a:tc>
                <a:extLst>
                  <a:ext uri="{0D108BD9-81ED-4DB2-BD59-A6C34878D82A}">
                    <a16:rowId xmlns:a16="http://schemas.microsoft.com/office/drawing/2014/main" val="10001"/>
                  </a:ext>
                </a:extLst>
              </a:tr>
              <a:tr h="754380">
                <a:tc>
                  <a:txBody>
                    <a:bodyPr/>
                    <a:lstStyle/>
                    <a:p>
                      <a:pPr algn="ctr"/>
                      <a:r>
                        <a:rPr lang="zh-CN" altLang="en-US" sz="900">
                          <a:latin typeface="楷体" panose="02010609060101010101" pitchFamily="49" charset="-122"/>
                          <a:ea typeface="楷体" panose="02010609060101010101" pitchFamily="49" charset="-122"/>
                        </a:rPr>
                        <a:t>中古</a:t>
                      </a:r>
                      <a:endParaRPr lang="zh-CN" altLang="en-US" sz="900" dirty="0">
                        <a:latin typeface="楷体" panose="02010609060101010101" pitchFamily="49" charset="-122"/>
                        <a:ea typeface="楷体" panose="02010609060101010101" pitchFamily="49" charset="-122"/>
                      </a:endParaRPr>
                    </a:p>
                  </a:txBody>
                  <a:tcPr marL="68580" marR="68580" marT="34290" marB="34290" anchor="ctr"/>
                </a:tc>
                <a:tc>
                  <a:txBody>
                    <a:bodyPr/>
                    <a:lstStyle/>
                    <a:p>
                      <a:pPr algn="ctr"/>
                      <a:r>
                        <a:rPr lang="zh-CN" altLang="en-US" sz="900">
                          <a:latin typeface="楷体" panose="02010609060101010101" pitchFamily="49" charset="-122"/>
                          <a:ea typeface="楷体" panose="02010609060101010101" pitchFamily="49" charset="-122"/>
                        </a:rPr>
                        <a:t>东汉至唐</a:t>
                      </a:r>
                      <a:endParaRPr lang="zh-CN" altLang="en-US" sz="900" dirty="0">
                        <a:latin typeface="楷体" panose="02010609060101010101" pitchFamily="49" charset="-122"/>
                        <a:ea typeface="楷体" panose="02010609060101010101" pitchFamily="49" charset="-122"/>
                      </a:endParaRPr>
                    </a:p>
                  </a:txBody>
                  <a:tcPr marL="68580" marR="68580" marT="34290" marB="34290" anchor="ctr"/>
                </a:tc>
                <a:tc>
                  <a:txBody>
                    <a:bodyPr/>
                    <a:lstStyle/>
                    <a:p>
                      <a:pPr algn="ctr"/>
                      <a:r>
                        <a:rPr lang="en-US" altLang="zh-CN" sz="900">
                          <a:latin typeface="楷体" panose="02010609060101010101" pitchFamily="49" charset="-122"/>
                          <a:ea typeface="楷体" panose="02010609060101010101" pitchFamily="49" charset="-122"/>
                        </a:rPr>
                        <a:t>《</a:t>
                      </a:r>
                      <a:r>
                        <a:rPr lang="zh-CN" altLang="en-US" sz="900">
                          <a:latin typeface="楷体" panose="02010609060101010101" pitchFamily="49" charset="-122"/>
                          <a:ea typeface="楷体" panose="02010609060101010101" pitchFamily="49" charset="-122"/>
                        </a:rPr>
                        <a:t>汉书</a:t>
                      </a:r>
                      <a:r>
                        <a:rPr lang="en-US" altLang="zh-CN" sz="900">
                          <a:latin typeface="楷体" panose="02010609060101010101" pitchFamily="49" charset="-122"/>
                          <a:ea typeface="楷体" panose="02010609060101010101" pitchFamily="49" charset="-122"/>
                        </a:rPr>
                        <a:t>》《</a:t>
                      </a:r>
                      <a:r>
                        <a:rPr lang="zh-CN" altLang="en-US" sz="900">
                          <a:latin typeface="楷体" panose="02010609060101010101" pitchFamily="49" charset="-122"/>
                          <a:ea typeface="楷体" panose="02010609060101010101" pitchFamily="49" charset="-122"/>
                        </a:rPr>
                        <a:t>后汉书</a:t>
                      </a:r>
                      <a:r>
                        <a:rPr lang="en-US" altLang="zh-CN" sz="900">
                          <a:latin typeface="楷体" panose="02010609060101010101" pitchFamily="49" charset="-122"/>
                          <a:ea typeface="楷体" panose="02010609060101010101" pitchFamily="49" charset="-122"/>
                        </a:rPr>
                        <a:t>》《</a:t>
                      </a:r>
                      <a:r>
                        <a:rPr lang="zh-CN" altLang="en-US" sz="900">
                          <a:latin typeface="楷体" panose="02010609060101010101" pitchFamily="49" charset="-122"/>
                          <a:ea typeface="楷体" panose="02010609060101010101" pitchFamily="49" charset="-122"/>
                        </a:rPr>
                        <a:t>三国志</a:t>
                      </a:r>
                      <a:r>
                        <a:rPr lang="en-US" altLang="zh-CN" sz="900">
                          <a:latin typeface="楷体" panose="02010609060101010101" pitchFamily="49" charset="-122"/>
                          <a:ea typeface="楷体" panose="02010609060101010101" pitchFamily="49" charset="-122"/>
                        </a:rPr>
                        <a:t>》</a:t>
                      </a:r>
                    </a:p>
                    <a:p>
                      <a:pPr algn="ctr"/>
                      <a:r>
                        <a:rPr lang="en-US" altLang="zh-CN" sz="900">
                          <a:latin typeface="楷体" panose="02010609060101010101" pitchFamily="49" charset="-122"/>
                          <a:ea typeface="楷体" panose="02010609060101010101" pitchFamily="49" charset="-122"/>
                        </a:rPr>
                        <a:t>《</a:t>
                      </a:r>
                      <a:r>
                        <a:rPr lang="zh-CN" altLang="en-US" sz="900">
                          <a:latin typeface="楷体" panose="02010609060101010101" pitchFamily="49" charset="-122"/>
                          <a:ea typeface="楷体" panose="02010609060101010101" pitchFamily="49" charset="-122"/>
                        </a:rPr>
                        <a:t>宋书</a:t>
                      </a:r>
                      <a:r>
                        <a:rPr lang="en-US" altLang="zh-CN" sz="900">
                          <a:latin typeface="楷体" panose="02010609060101010101" pitchFamily="49" charset="-122"/>
                          <a:ea typeface="楷体" panose="02010609060101010101" pitchFamily="49" charset="-122"/>
                        </a:rPr>
                        <a:t>》《</a:t>
                      </a:r>
                      <a:r>
                        <a:rPr lang="zh-CN" altLang="en-US" sz="900">
                          <a:latin typeface="楷体" panose="02010609060101010101" pitchFamily="49" charset="-122"/>
                          <a:ea typeface="楷体" panose="02010609060101010101" pitchFamily="49" charset="-122"/>
                        </a:rPr>
                        <a:t>晋书</a:t>
                      </a:r>
                      <a:r>
                        <a:rPr lang="en-US" altLang="zh-CN" sz="900">
                          <a:latin typeface="楷体" panose="02010609060101010101" pitchFamily="49" charset="-122"/>
                          <a:ea typeface="楷体" panose="02010609060101010101" pitchFamily="49" charset="-122"/>
                        </a:rPr>
                        <a:t>》《</a:t>
                      </a:r>
                      <a:r>
                        <a:rPr lang="zh-CN" altLang="en-US" sz="900">
                          <a:latin typeface="楷体" panose="02010609060101010101" pitchFamily="49" charset="-122"/>
                          <a:ea typeface="楷体" panose="02010609060101010101" pitchFamily="49" charset="-122"/>
                        </a:rPr>
                        <a:t>南齐书</a:t>
                      </a:r>
                      <a:r>
                        <a:rPr lang="en-US" altLang="zh-CN" sz="900">
                          <a:latin typeface="楷体" panose="02010609060101010101" pitchFamily="49" charset="-122"/>
                          <a:ea typeface="楷体" panose="02010609060101010101" pitchFamily="49" charset="-122"/>
                        </a:rPr>
                        <a:t>》《</a:t>
                      </a:r>
                      <a:r>
                        <a:rPr lang="zh-CN" altLang="en-US" sz="900">
                          <a:latin typeface="楷体" panose="02010609060101010101" pitchFamily="49" charset="-122"/>
                          <a:ea typeface="楷体" panose="02010609060101010101" pitchFamily="49" charset="-122"/>
                        </a:rPr>
                        <a:t>梁书</a:t>
                      </a:r>
                      <a:r>
                        <a:rPr lang="en-US" altLang="zh-CN" sz="900">
                          <a:latin typeface="楷体" panose="02010609060101010101" pitchFamily="49" charset="-122"/>
                          <a:ea typeface="楷体" panose="02010609060101010101" pitchFamily="49" charset="-122"/>
                        </a:rPr>
                        <a:t>》</a:t>
                      </a:r>
                    </a:p>
                    <a:p>
                      <a:pPr algn="ctr"/>
                      <a:r>
                        <a:rPr lang="en-US" altLang="zh-CN" sz="900">
                          <a:latin typeface="楷体" panose="02010609060101010101" pitchFamily="49" charset="-122"/>
                          <a:ea typeface="楷体" panose="02010609060101010101" pitchFamily="49" charset="-122"/>
                        </a:rPr>
                        <a:t>《</a:t>
                      </a:r>
                      <a:r>
                        <a:rPr lang="zh-CN" altLang="en-US" sz="900">
                          <a:latin typeface="楷体" panose="02010609060101010101" pitchFamily="49" charset="-122"/>
                          <a:ea typeface="楷体" panose="02010609060101010101" pitchFamily="49" charset="-122"/>
                        </a:rPr>
                        <a:t>陈书</a:t>
                      </a:r>
                      <a:r>
                        <a:rPr lang="en-US" altLang="zh-CN" sz="900">
                          <a:latin typeface="楷体" panose="02010609060101010101" pitchFamily="49" charset="-122"/>
                          <a:ea typeface="楷体" panose="02010609060101010101" pitchFamily="49" charset="-122"/>
                        </a:rPr>
                        <a:t>》《</a:t>
                      </a:r>
                      <a:r>
                        <a:rPr lang="zh-CN" altLang="en-US" sz="900">
                          <a:latin typeface="楷体" panose="02010609060101010101" pitchFamily="49" charset="-122"/>
                          <a:ea typeface="楷体" panose="02010609060101010101" pitchFamily="49" charset="-122"/>
                        </a:rPr>
                        <a:t>魏书</a:t>
                      </a:r>
                      <a:r>
                        <a:rPr lang="en-US" altLang="zh-CN" sz="900">
                          <a:latin typeface="楷体" panose="02010609060101010101" pitchFamily="49" charset="-122"/>
                          <a:ea typeface="楷体" panose="02010609060101010101" pitchFamily="49" charset="-122"/>
                        </a:rPr>
                        <a:t>》《</a:t>
                      </a:r>
                      <a:r>
                        <a:rPr lang="zh-CN" altLang="en-US" sz="900">
                          <a:latin typeface="楷体" panose="02010609060101010101" pitchFamily="49" charset="-122"/>
                          <a:ea typeface="楷体" panose="02010609060101010101" pitchFamily="49" charset="-122"/>
                        </a:rPr>
                        <a:t>北齐书</a:t>
                      </a:r>
                      <a:r>
                        <a:rPr lang="en-US" altLang="zh-CN" sz="900">
                          <a:latin typeface="楷体" panose="02010609060101010101" pitchFamily="49" charset="-122"/>
                          <a:ea typeface="楷体" panose="02010609060101010101" pitchFamily="49" charset="-122"/>
                        </a:rPr>
                        <a:t>》《</a:t>
                      </a:r>
                      <a:r>
                        <a:rPr lang="zh-CN" altLang="en-US" sz="900">
                          <a:latin typeface="楷体" panose="02010609060101010101" pitchFamily="49" charset="-122"/>
                          <a:ea typeface="楷体" panose="02010609060101010101" pitchFamily="49" charset="-122"/>
                        </a:rPr>
                        <a:t>周书</a:t>
                      </a:r>
                      <a:r>
                        <a:rPr lang="en-US" altLang="zh-CN" sz="900">
                          <a:latin typeface="楷体" panose="02010609060101010101" pitchFamily="49" charset="-122"/>
                          <a:ea typeface="楷体" panose="02010609060101010101" pitchFamily="49" charset="-122"/>
                        </a:rPr>
                        <a:t>》</a:t>
                      </a:r>
                    </a:p>
                    <a:p>
                      <a:pPr algn="ctr"/>
                      <a:r>
                        <a:rPr lang="en-US" altLang="zh-CN" sz="900">
                          <a:latin typeface="楷体" panose="02010609060101010101" pitchFamily="49" charset="-122"/>
                          <a:ea typeface="楷体" panose="02010609060101010101" pitchFamily="49" charset="-122"/>
                        </a:rPr>
                        <a:t>《</a:t>
                      </a:r>
                      <a:r>
                        <a:rPr lang="zh-CN" altLang="en-US" sz="900">
                          <a:latin typeface="楷体" panose="02010609060101010101" pitchFamily="49" charset="-122"/>
                          <a:ea typeface="楷体" panose="02010609060101010101" pitchFamily="49" charset="-122"/>
                        </a:rPr>
                        <a:t>隋书</a:t>
                      </a:r>
                      <a:r>
                        <a:rPr lang="en-US" altLang="zh-CN" sz="900">
                          <a:latin typeface="楷体" panose="02010609060101010101" pitchFamily="49" charset="-122"/>
                          <a:ea typeface="楷体" panose="02010609060101010101" pitchFamily="49" charset="-122"/>
                        </a:rPr>
                        <a:t>》《</a:t>
                      </a:r>
                      <a:r>
                        <a:rPr lang="zh-CN" altLang="en-US" sz="900">
                          <a:latin typeface="楷体" panose="02010609060101010101" pitchFamily="49" charset="-122"/>
                          <a:ea typeface="楷体" panose="02010609060101010101" pitchFamily="49" charset="-122"/>
                        </a:rPr>
                        <a:t>南史</a:t>
                      </a:r>
                      <a:r>
                        <a:rPr lang="en-US" altLang="zh-CN" sz="900">
                          <a:latin typeface="楷体" panose="02010609060101010101" pitchFamily="49" charset="-122"/>
                          <a:ea typeface="楷体" panose="02010609060101010101" pitchFamily="49" charset="-122"/>
                        </a:rPr>
                        <a:t>》《</a:t>
                      </a:r>
                      <a:r>
                        <a:rPr lang="zh-CN" altLang="en-US" sz="900">
                          <a:latin typeface="楷体" panose="02010609060101010101" pitchFamily="49" charset="-122"/>
                          <a:ea typeface="楷体" panose="02010609060101010101" pitchFamily="49" charset="-122"/>
                        </a:rPr>
                        <a:t>北史</a:t>
                      </a:r>
                      <a:r>
                        <a:rPr lang="en-US" altLang="zh-CN" sz="900">
                          <a:latin typeface="楷体" panose="02010609060101010101" pitchFamily="49" charset="-122"/>
                          <a:ea typeface="楷体" panose="02010609060101010101" pitchFamily="49" charset="-122"/>
                        </a:rPr>
                        <a:t>》《</a:t>
                      </a:r>
                      <a:r>
                        <a:rPr lang="zh-CN" altLang="en-US" sz="900">
                          <a:latin typeface="楷体" panose="02010609060101010101" pitchFamily="49" charset="-122"/>
                          <a:ea typeface="楷体" panose="02010609060101010101" pitchFamily="49" charset="-122"/>
                        </a:rPr>
                        <a:t>旧唐书</a:t>
                      </a:r>
                      <a:r>
                        <a:rPr lang="en-US" altLang="zh-CN" sz="900">
                          <a:latin typeface="楷体" panose="02010609060101010101" pitchFamily="49" charset="-122"/>
                          <a:ea typeface="楷体" panose="02010609060101010101" pitchFamily="49" charset="-122"/>
                        </a:rPr>
                        <a:t>》《</a:t>
                      </a:r>
                      <a:r>
                        <a:rPr lang="zh-CN" altLang="en-US" sz="900">
                          <a:latin typeface="楷体" panose="02010609060101010101" pitchFamily="49" charset="-122"/>
                          <a:ea typeface="楷体" panose="02010609060101010101" pitchFamily="49" charset="-122"/>
                        </a:rPr>
                        <a:t>新唐书</a:t>
                      </a:r>
                      <a:r>
                        <a:rPr lang="en-US" altLang="zh-CN" sz="900">
                          <a:latin typeface="楷体" panose="02010609060101010101" pitchFamily="49" charset="-122"/>
                          <a:ea typeface="楷体" panose="02010609060101010101" pitchFamily="49" charset="-122"/>
                        </a:rPr>
                        <a:t>》《</a:t>
                      </a:r>
                      <a:r>
                        <a:rPr lang="zh-CN" altLang="en-US" sz="900">
                          <a:latin typeface="楷体" panose="02010609060101010101" pitchFamily="49" charset="-122"/>
                          <a:ea typeface="楷体" panose="02010609060101010101" pitchFamily="49" charset="-122"/>
                        </a:rPr>
                        <a:t>旧五代史</a:t>
                      </a:r>
                      <a:r>
                        <a:rPr lang="en-US" altLang="zh-CN" sz="900">
                          <a:latin typeface="楷体" panose="02010609060101010101" pitchFamily="49" charset="-122"/>
                          <a:ea typeface="楷体" panose="02010609060101010101" pitchFamily="49" charset="-122"/>
                        </a:rPr>
                        <a:t>》</a:t>
                      </a:r>
                      <a:endParaRPr lang="en-US" altLang="zh-CN" sz="900" dirty="0">
                        <a:latin typeface="楷体" panose="02010609060101010101" pitchFamily="49" charset="-122"/>
                        <a:ea typeface="楷体" panose="02010609060101010101" pitchFamily="49" charset="-122"/>
                      </a:endParaRPr>
                    </a:p>
                  </a:txBody>
                  <a:tcPr marL="68580" marR="68580" marT="34290" marB="34290" anchor="ctr"/>
                </a:tc>
                <a:extLst>
                  <a:ext uri="{0D108BD9-81ED-4DB2-BD59-A6C34878D82A}">
                    <a16:rowId xmlns:a16="http://schemas.microsoft.com/office/drawing/2014/main" val="10002"/>
                  </a:ext>
                </a:extLst>
              </a:tr>
              <a:tr h="342900">
                <a:tc>
                  <a:txBody>
                    <a:bodyPr/>
                    <a:lstStyle/>
                    <a:p>
                      <a:pPr algn="ctr"/>
                      <a:r>
                        <a:rPr lang="zh-CN" altLang="en-US" sz="900">
                          <a:latin typeface="楷体" panose="02010609060101010101" pitchFamily="49" charset="-122"/>
                          <a:ea typeface="楷体" panose="02010609060101010101" pitchFamily="49" charset="-122"/>
                        </a:rPr>
                        <a:t>近古</a:t>
                      </a:r>
                      <a:endParaRPr lang="zh-CN" altLang="en-US" sz="900" dirty="0">
                        <a:latin typeface="楷体" panose="02010609060101010101" pitchFamily="49" charset="-122"/>
                        <a:ea typeface="楷体" panose="02010609060101010101" pitchFamily="49" charset="-122"/>
                      </a:endParaRPr>
                    </a:p>
                  </a:txBody>
                  <a:tcPr marL="68580" marR="68580" marT="34290" marB="34290" anchor="ctr"/>
                </a:tc>
                <a:tc>
                  <a:txBody>
                    <a:bodyPr/>
                    <a:lstStyle/>
                    <a:p>
                      <a:pPr algn="ctr"/>
                      <a:r>
                        <a:rPr lang="zh-CN" altLang="en-US" sz="900">
                          <a:latin typeface="楷体" panose="02010609060101010101" pitchFamily="49" charset="-122"/>
                          <a:ea typeface="楷体" panose="02010609060101010101" pitchFamily="49" charset="-122"/>
                        </a:rPr>
                        <a:t>宋元明</a:t>
                      </a:r>
                      <a:endParaRPr lang="zh-CN" altLang="en-US" sz="900" dirty="0">
                        <a:latin typeface="楷体" panose="02010609060101010101" pitchFamily="49" charset="-122"/>
                        <a:ea typeface="楷体" panose="02010609060101010101" pitchFamily="49" charset="-122"/>
                      </a:endParaRPr>
                    </a:p>
                  </a:txBody>
                  <a:tcPr marL="68580" marR="68580" marT="34290" marB="3429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900">
                          <a:latin typeface="楷体" panose="02010609060101010101" pitchFamily="49" charset="-122"/>
                          <a:ea typeface="楷体" panose="02010609060101010101" pitchFamily="49" charset="-122"/>
                        </a:rPr>
                        <a:t>《</a:t>
                      </a:r>
                      <a:r>
                        <a:rPr lang="zh-CN" altLang="en-US" sz="900">
                          <a:latin typeface="楷体" panose="02010609060101010101" pitchFamily="49" charset="-122"/>
                          <a:ea typeface="楷体" panose="02010609060101010101" pitchFamily="49" charset="-122"/>
                        </a:rPr>
                        <a:t>新五代史</a:t>
                      </a:r>
                      <a:r>
                        <a:rPr lang="en-US" altLang="zh-CN" sz="900">
                          <a:latin typeface="楷体" panose="02010609060101010101" pitchFamily="49" charset="-122"/>
                          <a:ea typeface="楷体" panose="02010609060101010101" pitchFamily="49" charset="-122"/>
                        </a:rPr>
                        <a:t>》《</a:t>
                      </a:r>
                      <a:r>
                        <a:rPr lang="zh-CN" altLang="en-US" sz="900">
                          <a:latin typeface="楷体" panose="02010609060101010101" pitchFamily="49" charset="-122"/>
                          <a:ea typeface="楷体" panose="02010609060101010101" pitchFamily="49" charset="-122"/>
                        </a:rPr>
                        <a:t>宋史</a:t>
                      </a:r>
                      <a:r>
                        <a:rPr lang="en-US" altLang="zh-CN" sz="900">
                          <a:latin typeface="楷体" panose="02010609060101010101" pitchFamily="49" charset="-122"/>
                          <a:ea typeface="楷体" panose="02010609060101010101" pitchFamily="49" charset="-122"/>
                        </a:rPr>
                        <a:t>》《</a:t>
                      </a:r>
                      <a:r>
                        <a:rPr lang="zh-CN" altLang="en-US" sz="900">
                          <a:latin typeface="楷体" panose="02010609060101010101" pitchFamily="49" charset="-122"/>
                          <a:ea typeface="楷体" panose="02010609060101010101" pitchFamily="49" charset="-122"/>
                        </a:rPr>
                        <a:t>辽史</a:t>
                      </a:r>
                      <a:r>
                        <a:rPr lang="en-US" altLang="zh-CN" sz="900">
                          <a:latin typeface="楷体" panose="02010609060101010101" pitchFamily="49" charset="-122"/>
                          <a:ea typeface="楷体" panose="02010609060101010101" pitchFamily="49" charset="-122"/>
                        </a:rPr>
                        <a:t>》</a:t>
                      </a:r>
                    </a:p>
                    <a:p>
                      <a:pPr marL="0" marR="0" lvl="0" indent="0" algn="ctr" defTabSz="914400" rtl="0" eaLnBrk="1" fontAlgn="auto" latinLnBrk="0" hangingPunct="1">
                        <a:lnSpc>
                          <a:spcPct val="100000"/>
                        </a:lnSpc>
                        <a:spcBef>
                          <a:spcPts val="0"/>
                        </a:spcBef>
                        <a:spcAft>
                          <a:spcPts val="0"/>
                        </a:spcAft>
                        <a:buClrTx/>
                        <a:buSzTx/>
                        <a:buFontTx/>
                        <a:buNone/>
                        <a:defRPr/>
                      </a:pPr>
                      <a:r>
                        <a:rPr lang="en-US" altLang="zh-CN" sz="900">
                          <a:latin typeface="楷体" panose="02010609060101010101" pitchFamily="49" charset="-122"/>
                          <a:ea typeface="楷体" panose="02010609060101010101" pitchFamily="49" charset="-122"/>
                        </a:rPr>
                        <a:t>《</a:t>
                      </a:r>
                      <a:r>
                        <a:rPr lang="zh-CN" altLang="en-US" sz="900">
                          <a:latin typeface="楷体" panose="02010609060101010101" pitchFamily="49" charset="-122"/>
                          <a:ea typeface="楷体" panose="02010609060101010101" pitchFamily="49" charset="-122"/>
                        </a:rPr>
                        <a:t>金史</a:t>
                      </a:r>
                      <a:r>
                        <a:rPr lang="en-US" altLang="zh-CN" sz="900">
                          <a:latin typeface="楷体" panose="02010609060101010101" pitchFamily="49" charset="-122"/>
                          <a:ea typeface="楷体" panose="02010609060101010101" pitchFamily="49" charset="-122"/>
                        </a:rPr>
                        <a:t>》《</a:t>
                      </a:r>
                      <a:r>
                        <a:rPr lang="zh-CN" altLang="en-US" sz="900">
                          <a:latin typeface="楷体" panose="02010609060101010101" pitchFamily="49" charset="-122"/>
                          <a:ea typeface="楷体" panose="02010609060101010101" pitchFamily="49" charset="-122"/>
                        </a:rPr>
                        <a:t>元史</a:t>
                      </a:r>
                      <a:r>
                        <a:rPr lang="en-US" altLang="zh-CN" sz="900">
                          <a:latin typeface="楷体" panose="02010609060101010101" pitchFamily="49" charset="-122"/>
                          <a:ea typeface="楷体" panose="02010609060101010101" pitchFamily="49" charset="-122"/>
                        </a:rPr>
                        <a:t>》《</a:t>
                      </a:r>
                      <a:r>
                        <a:rPr lang="zh-CN" altLang="en-US" sz="900">
                          <a:latin typeface="楷体" panose="02010609060101010101" pitchFamily="49" charset="-122"/>
                          <a:ea typeface="楷体" panose="02010609060101010101" pitchFamily="49" charset="-122"/>
                        </a:rPr>
                        <a:t>明史</a:t>
                      </a:r>
                      <a:r>
                        <a:rPr lang="en-US" altLang="zh-CN" sz="900">
                          <a:latin typeface="楷体" panose="02010609060101010101" pitchFamily="49" charset="-122"/>
                          <a:ea typeface="楷体" panose="02010609060101010101" pitchFamily="49" charset="-122"/>
                        </a:rPr>
                        <a:t>》</a:t>
                      </a:r>
                      <a:endParaRPr lang="en-US" altLang="zh-CN" sz="900" dirty="0">
                        <a:latin typeface="楷体" panose="02010609060101010101" pitchFamily="49" charset="-122"/>
                        <a:ea typeface="楷体" panose="02010609060101010101" pitchFamily="49" charset="-122"/>
                      </a:endParaRPr>
                    </a:p>
                  </a:txBody>
                  <a:tcPr marL="68580" marR="68580" marT="34290" marB="34290" anchor="ctr"/>
                </a:tc>
                <a:extLst>
                  <a:ext uri="{0D108BD9-81ED-4DB2-BD59-A6C34878D82A}">
                    <a16:rowId xmlns:a16="http://schemas.microsoft.com/office/drawing/2014/main" val="10003"/>
                  </a:ext>
                </a:extLst>
              </a:tr>
            </a:tbl>
          </a:graphicData>
        </a:graphic>
      </p:graphicFrame>
      <p:sp>
        <p:nvSpPr>
          <p:cNvPr id="4" name="文本框 3">
            <a:extLst>
              <a:ext uri="{FF2B5EF4-FFF2-40B4-BE49-F238E27FC236}">
                <a16:creationId xmlns:a16="http://schemas.microsoft.com/office/drawing/2014/main" id="{73AE70A4-8012-8AA9-279B-4D5003C64681}"/>
              </a:ext>
            </a:extLst>
          </p:cNvPr>
          <p:cNvSpPr txBox="1"/>
          <p:nvPr/>
        </p:nvSpPr>
        <p:spPr>
          <a:xfrm>
            <a:off x="2130137" y="3429001"/>
            <a:ext cx="4592781" cy="262251"/>
          </a:xfrm>
          <a:prstGeom prst="rect">
            <a:avLst/>
          </a:prstGeom>
          <a:noFill/>
        </p:spPr>
        <p:txBody>
          <a:bodyPr wrap="square">
            <a:spAutoFit/>
          </a:bodyPr>
          <a:lstStyle/>
          <a:p>
            <a:pPr algn="ctr">
              <a:lnSpc>
                <a:spcPts val="1500"/>
              </a:lnSpc>
            </a:pPr>
            <a:r>
              <a:rPr lang="zh-CN" altLang="zh-CN" sz="900" kern="100">
                <a:latin typeface="Times New Roman" panose="02020603050405020304" pitchFamily="18" charset="0"/>
                <a:ea typeface="楷体" panose="02010609060101010101" pitchFamily="49" charset="-122"/>
              </a:rPr>
              <a:t>表</a:t>
            </a:r>
            <a:r>
              <a:rPr lang="en-US" altLang="zh-CN" sz="900" kern="100">
                <a:latin typeface="Times New Roman" panose="02020603050405020304" pitchFamily="18" charset="0"/>
                <a:ea typeface="楷体" panose="02010609060101010101" pitchFamily="49" charset="-122"/>
              </a:rPr>
              <a:t>1 </a:t>
            </a:r>
            <a:r>
              <a:rPr lang="zh-CN" altLang="zh-CN" sz="900" kern="100">
                <a:latin typeface="Times New Roman" panose="02020603050405020304" pitchFamily="18" charset="0"/>
                <a:ea typeface="楷体" panose="02010609060101010101" pitchFamily="49" charset="-122"/>
              </a:rPr>
              <a:t>不同时期二十四史典籍分布</a:t>
            </a:r>
          </a:p>
        </p:txBody>
      </p:sp>
    </p:spTree>
    <p:extLst>
      <p:ext uri="{BB962C8B-B14F-4D97-AF65-F5344CB8AC3E}">
        <p14:creationId xmlns:p14="http://schemas.microsoft.com/office/powerpoint/2010/main" val="15806856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74011" y="1100256"/>
            <a:ext cx="2505814" cy="424732"/>
          </a:xfrm>
        </p:spPr>
        <p:txBody>
          <a:bodyPr/>
          <a:lstStyle/>
          <a:p>
            <a:r>
              <a:rPr lang="en-US" altLang="zh-CN"/>
              <a:t>3</a:t>
            </a:r>
            <a:r>
              <a:rPr lang="zh-CN" altLang="en-US"/>
              <a:t>、词频差异分析</a:t>
            </a:r>
            <a:endParaRPr lang="zh-CN" altLang="en-US" dirty="0"/>
          </a:p>
        </p:txBody>
      </p:sp>
      <p:sp>
        <p:nvSpPr>
          <p:cNvPr id="10" name="内容占位符 6">
            <a:extLst>
              <a:ext uri="{FF2B5EF4-FFF2-40B4-BE49-F238E27FC236}">
                <a16:creationId xmlns:a16="http://schemas.microsoft.com/office/drawing/2014/main" id="{65696380-E320-4C44-03E3-647C4049ED3C}"/>
              </a:ext>
            </a:extLst>
          </p:cNvPr>
          <p:cNvSpPr>
            <a:spLocks noGrp="1"/>
          </p:cNvSpPr>
          <p:nvPr>
            <p:ph idx="1"/>
          </p:nvPr>
        </p:nvSpPr>
        <p:spPr>
          <a:xfrm>
            <a:off x="446345" y="1534570"/>
            <a:ext cx="8085414" cy="694280"/>
          </a:xfrm>
        </p:spPr>
        <p:txBody>
          <a:bodyPr>
            <a:normAutofit/>
          </a:bodyPr>
          <a:lstStyle/>
          <a:p>
            <a:pPr lvl="1">
              <a:lnSpc>
                <a:spcPct val="130000"/>
              </a:lnSpc>
            </a:pPr>
            <a:r>
              <a:rPr lang="en-US" altLang="zh-CN" sz="1500">
                <a:latin typeface="Times New Roman" panose="02020603050405020304" pitchFamily="18" charset="0"/>
                <a:cs typeface="Times New Roman" panose="02020603050405020304" pitchFamily="18" charset="0"/>
              </a:rPr>
              <a:t>SikuBERT</a:t>
            </a:r>
            <a:r>
              <a:rPr lang="zh-CN" altLang="en-US" sz="1350"/>
              <a:t>分词模型进行分词</a:t>
            </a:r>
            <a:endParaRPr lang="en-US" altLang="zh-CN" sz="1350"/>
          </a:p>
          <a:p>
            <a:pPr lvl="1">
              <a:lnSpc>
                <a:spcPct val="130000"/>
              </a:lnSpc>
            </a:pPr>
            <a:r>
              <a:rPr lang="zh-CN" altLang="en-US" sz="1350"/>
              <a:t>统计分析每个时段内的高频词，量化不同时段内的文本语言特征差异。</a:t>
            </a:r>
            <a:endParaRPr lang="en-US" altLang="zh-CN" sz="1350" dirty="0"/>
          </a:p>
        </p:txBody>
      </p:sp>
      <p:graphicFrame>
        <p:nvGraphicFramePr>
          <p:cNvPr id="9" name="表格 9">
            <a:extLst>
              <a:ext uri="{FF2B5EF4-FFF2-40B4-BE49-F238E27FC236}">
                <a16:creationId xmlns:a16="http://schemas.microsoft.com/office/drawing/2014/main" id="{38488C4B-28B7-4859-8F9D-6F1EF82B5447}"/>
              </a:ext>
            </a:extLst>
          </p:cNvPr>
          <p:cNvGraphicFramePr>
            <a:graphicFrameLocks noGrp="1"/>
          </p:cNvGraphicFramePr>
          <p:nvPr>
            <p:extLst>
              <p:ext uri="{D42A27DB-BD31-4B8C-83A1-F6EECF244321}">
                <p14:modId xmlns:p14="http://schemas.microsoft.com/office/powerpoint/2010/main" val="3778759148"/>
              </p:ext>
            </p:extLst>
          </p:nvPr>
        </p:nvGraphicFramePr>
        <p:xfrm>
          <a:off x="1441053" y="2344084"/>
          <a:ext cx="6095997" cy="3295418"/>
        </p:xfrm>
        <a:graphic>
          <a:graphicData uri="http://schemas.openxmlformats.org/drawingml/2006/table">
            <a:tbl>
              <a:tblPr firstRow="1" bandRow="1">
                <a:tableStyleId>{5C22544A-7EE6-4342-B048-85BDC9FD1C3A}</a:tableStyleId>
              </a:tblPr>
              <a:tblGrid>
                <a:gridCol w="677333">
                  <a:extLst>
                    <a:ext uri="{9D8B030D-6E8A-4147-A177-3AD203B41FA5}">
                      <a16:colId xmlns:a16="http://schemas.microsoft.com/office/drawing/2014/main" val="1039887287"/>
                    </a:ext>
                  </a:extLst>
                </a:gridCol>
                <a:gridCol w="677333">
                  <a:extLst>
                    <a:ext uri="{9D8B030D-6E8A-4147-A177-3AD203B41FA5}">
                      <a16:colId xmlns:a16="http://schemas.microsoft.com/office/drawing/2014/main" val="2740876627"/>
                    </a:ext>
                  </a:extLst>
                </a:gridCol>
                <a:gridCol w="677333">
                  <a:extLst>
                    <a:ext uri="{9D8B030D-6E8A-4147-A177-3AD203B41FA5}">
                      <a16:colId xmlns:a16="http://schemas.microsoft.com/office/drawing/2014/main" val="647299578"/>
                    </a:ext>
                  </a:extLst>
                </a:gridCol>
                <a:gridCol w="677333">
                  <a:extLst>
                    <a:ext uri="{9D8B030D-6E8A-4147-A177-3AD203B41FA5}">
                      <a16:colId xmlns:a16="http://schemas.microsoft.com/office/drawing/2014/main" val="2682126734"/>
                    </a:ext>
                  </a:extLst>
                </a:gridCol>
                <a:gridCol w="677333">
                  <a:extLst>
                    <a:ext uri="{9D8B030D-6E8A-4147-A177-3AD203B41FA5}">
                      <a16:colId xmlns:a16="http://schemas.microsoft.com/office/drawing/2014/main" val="2857559078"/>
                    </a:ext>
                  </a:extLst>
                </a:gridCol>
                <a:gridCol w="677333">
                  <a:extLst>
                    <a:ext uri="{9D8B030D-6E8A-4147-A177-3AD203B41FA5}">
                      <a16:colId xmlns:a16="http://schemas.microsoft.com/office/drawing/2014/main" val="3519451346"/>
                    </a:ext>
                  </a:extLst>
                </a:gridCol>
                <a:gridCol w="677333">
                  <a:extLst>
                    <a:ext uri="{9D8B030D-6E8A-4147-A177-3AD203B41FA5}">
                      <a16:colId xmlns:a16="http://schemas.microsoft.com/office/drawing/2014/main" val="2478460460"/>
                    </a:ext>
                  </a:extLst>
                </a:gridCol>
                <a:gridCol w="677333">
                  <a:extLst>
                    <a:ext uri="{9D8B030D-6E8A-4147-A177-3AD203B41FA5}">
                      <a16:colId xmlns:a16="http://schemas.microsoft.com/office/drawing/2014/main" val="2051046216"/>
                    </a:ext>
                  </a:extLst>
                </a:gridCol>
                <a:gridCol w="677333">
                  <a:extLst>
                    <a:ext uri="{9D8B030D-6E8A-4147-A177-3AD203B41FA5}">
                      <a16:colId xmlns:a16="http://schemas.microsoft.com/office/drawing/2014/main" val="1491246609"/>
                    </a:ext>
                  </a:extLst>
                </a:gridCol>
              </a:tblGrid>
              <a:tr h="235988">
                <a:tc gridSpan="3">
                  <a:txBody>
                    <a:bodyPr/>
                    <a:lstStyle/>
                    <a:p>
                      <a:pPr algn="ctr"/>
                      <a:r>
                        <a:rPr lang="zh-CN" altLang="en-US" sz="900">
                          <a:ea typeface="楷体" panose="02010609060101010101" pitchFamily="49" charset="-122"/>
                        </a:rPr>
                        <a:t>上古</a:t>
                      </a:r>
                    </a:p>
                  </a:txBody>
                  <a:tcPr marL="68580" marR="68580" marT="34290" marB="34290"/>
                </a:tc>
                <a:tc hMerge="1">
                  <a:txBody>
                    <a:bodyPr/>
                    <a:lstStyle/>
                    <a:p>
                      <a:endParaRPr lang="zh-CN" altLang="en-US"/>
                    </a:p>
                  </a:txBody>
                  <a:tcPr/>
                </a:tc>
                <a:tc hMerge="1">
                  <a:txBody>
                    <a:bodyPr/>
                    <a:lstStyle/>
                    <a:p>
                      <a:endParaRPr lang="zh-CN" altLang="en-US"/>
                    </a:p>
                  </a:txBody>
                  <a:tcPr/>
                </a:tc>
                <a:tc gridSpan="3">
                  <a:txBody>
                    <a:bodyPr/>
                    <a:lstStyle/>
                    <a:p>
                      <a:pPr algn="ctr"/>
                      <a:r>
                        <a:rPr lang="zh-CN" altLang="en-US" sz="900">
                          <a:ea typeface="楷体" panose="02010609060101010101" pitchFamily="49" charset="-122"/>
                        </a:rPr>
                        <a:t>中古</a:t>
                      </a:r>
                    </a:p>
                  </a:txBody>
                  <a:tcPr marL="68580" marR="68580" marT="34290" marB="34290"/>
                </a:tc>
                <a:tc hMerge="1">
                  <a:txBody>
                    <a:bodyPr/>
                    <a:lstStyle/>
                    <a:p>
                      <a:endParaRPr lang="zh-CN" altLang="en-US"/>
                    </a:p>
                  </a:txBody>
                  <a:tcPr/>
                </a:tc>
                <a:tc hMerge="1">
                  <a:txBody>
                    <a:bodyPr/>
                    <a:lstStyle/>
                    <a:p>
                      <a:endParaRPr lang="zh-CN" altLang="en-US"/>
                    </a:p>
                  </a:txBody>
                  <a:tcPr/>
                </a:tc>
                <a:tc gridSpan="3">
                  <a:txBody>
                    <a:bodyPr/>
                    <a:lstStyle/>
                    <a:p>
                      <a:pPr algn="ctr"/>
                      <a:r>
                        <a:rPr lang="zh-CN" altLang="en-US" sz="900">
                          <a:ea typeface="楷体" panose="02010609060101010101" pitchFamily="49" charset="-122"/>
                        </a:rPr>
                        <a:t>近古</a:t>
                      </a:r>
                    </a:p>
                  </a:txBody>
                  <a:tcPr marL="68580" marR="68580" marT="34290" marB="34290"/>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242056874"/>
                  </a:ext>
                </a:extLst>
              </a:tr>
              <a:tr h="278130">
                <a:tc>
                  <a:txBody>
                    <a:bodyPr/>
                    <a:lstStyle/>
                    <a:p>
                      <a:r>
                        <a:rPr lang="zh-CN" sz="900" kern="100">
                          <a:effectLst/>
                          <a:latin typeface="Times New Roman" panose="02020603050405020304" pitchFamily="18" charset="0"/>
                          <a:ea typeface="楷体" panose="02010609060101010101" pitchFamily="49" charset="-122"/>
                        </a:rPr>
                        <a:t>词</a:t>
                      </a:r>
                    </a:p>
                  </a:txBody>
                  <a:tcPr marL="51435" marR="51435" marT="0" marB="0" anchor="ctr"/>
                </a:tc>
                <a:tc>
                  <a:txBody>
                    <a:bodyPr/>
                    <a:lstStyle/>
                    <a:p>
                      <a:r>
                        <a:rPr lang="zh-CN" sz="900" kern="100">
                          <a:effectLst/>
                          <a:latin typeface="Times New Roman" panose="02020603050405020304" pitchFamily="18" charset="0"/>
                          <a:ea typeface="楷体" panose="02010609060101010101" pitchFamily="49" charset="-122"/>
                        </a:rPr>
                        <a:t>频数</a:t>
                      </a:r>
                    </a:p>
                  </a:txBody>
                  <a:tcPr marL="51435" marR="51435" marT="0" marB="0" anchor="ctr"/>
                </a:tc>
                <a:tc>
                  <a:txBody>
                    <a:bodyPr/>
                    <a:lstStyle/>
                    <a:p>
                      <a:r>
                        <a:rPr lang="zh-CN" sz="900" kern="100">
                          <a:effectLst/>
                          <a:latin typeface="Times New Roman" panose="02020603050405020304" pitchFamily="18" charset="0"/>
                          <a:ea typeface="楷体" panose="02010609060101010101" pitchFamily="49" charset="-122"/>
                        </a:rPr>
                        <a:t>比例</a:t>
                      </a:r>
                      <a:r>
                        <a:rPr lang="en-US" sz="900" kern="100">
                          <a:effectLst/>
                          <a:latin typeface="Times New Roman" panose="02020603050405020304" pitchFamily="18" charset="0"/>
                          <a:ea typeface="楷体" panose="02010609060101010101" pitchFamily="49" charset="-122"/>
                        </a:rPr>
                        <a:t>/%</a:t>
                      </a:r>
                      <a:endParaRPr lang="zh-CN" sz="900" kern="100">
                        <a:effectLst/>
                        <a:latin typeface="Times New Roman" panose="02020603050405020304" pitchFamily="18" charset="0"/>
                        <a:ea typeface="楷体" panose="02010609060101010101" pitchFamily="49" charset="-122"/>
                      </a:endParaRPr>
                    </a:p>
                  </a:txBody>
                  <a:tcPr marL="51435" marR="51435" marT="0" marB="0" anchor="ctr"/>
                </a:tc>
                <a:tc>
                  <a:txBody>
                    <a:bodyPr/>
                    <a:lstStyle/>
                    <a:p>
                      <a:r>
                        <a:rPr lang="zh-CN" sz="900" kern="100">
                          <a:effectLst/>
                          <a:latin typeface="Times New Roman" panose="02020603050405020304" pitchFamily="18" charset="0"/>
                          <a:ea typeface="楷体" panose="02010609060101010101" pitchFamily="49" charset="-122"/>
                        </a:rPr>
                        <a:t>词</a:t>
                      </a:r>
                    </a:p>
                  </a:txBody>
                  <a:tcPr marL="51435" marR="51435" marT="0" marB="0" anchor="ctr"/>
                </a:tc>
                <a:tc>
                  <a:txBody>
                    <a:bodyPr/>
                    <a:lstStyle/>
                    <a:p>
                      <a:r>
                        <a:rPr lang="zh-CN" sz="900" kern="100">
                          <a:effectLst/>
                          <a:latin typeface="Times New Roman" panose="02020603050405020304" pitchFamily="18" charset="0"/>
                          <a:ea typeface="楷体" panose="02010609060101010101" pitchFamily="49" charset="-122"/>
                        </a:rPr>
                        <a:t>频数</a:t>
                      </a:r>
                    </a:p>
                  </a:txBody>
                  <a:tcPr marL="51435" marR="51435" marT="0" marB="0" anchor="ctr"/>
                </a:tc>
                <a:tc>
                  <a:txBody>
                    <a:bodyPr/>
                    <a:lstStyle/>
                    <a:p>
                      <a:r>
                        <a:rPr lang="zh-CN" sz="900" kern="100">
                          <a:effectLst/>
                          <a:latin typeface="Times New Roman" panose="02020603050405020304" pitchFamily="18" charset="0"/>
                          <a:ea typeface="楷体" panose="02010609060101010101" pitchFamily="49" charset="-122"/>
                        </a:rPr>
                        <a:t>比例</a:t>
                      </a:r>
                      <a:r>
                        <a:rPr lang="en-US" sz="900" kern="100">
                          <a:effectLst/>
                          <a:latin typeface="Times New Roman" panose="02020603050405020304" pitchFamily="18" charset="0"/>
                          <a:ea typeface="楷体" panose="02010609060101010101" pitchFamily="49" charset="-122"/>
                        </a:rPr>
                        <a:t>/%</a:t>
                      </a:r>
                      <a:endParaRPr lang="zh-CN" sz="900" kern="100">
                        <a:effectLst/>
                        <a:latin typeface="Times New Roman" panose="02020603050405020304" pitchFamily="18" charset="0"/>
                        <a:ea typeface="楷体" panose="02010609060101010101" pitchFamily="49" charset="-122"/>
                      </a:endParaRPr>
                    </a:p>
                  </a:txBody>
                  <a:tcPr marL="51435" marR="51435" marT="0" marB="0" anchor="ctr"/>
                </a:tc>
                <a:tc>
                  <a:txBody>
                    <a:bodyPr/>
                    <a:lstStyle/>
                    <a:p>
                      <a:r>
                        <a:rPr lang="zh-CN" sz="900" kern="100">
                          <a:effectLst/>
                          <a:latin typeface="Times New Roman" panose="02020603050405020304" pitchFamily="18" charset="0"/>
                          <a:ea typeface="楷体" panose="02010609060101010101" pitchFamily="49" charset="-122"/>
                        </a:rPr>
                        <a:t>词</a:t>
                      </a:r>
                    </a:p>
                  </a:txBody>
                  <a:tcPr marL="51435" marR="51435" marT="0" marB="0" anchor="ctr"/>
                </a:tc>
                <a:tc>
                  <a:txBody>
                    <a:bodyPr/>
                    <a:lstStyle/>
                    <a:p>
                      <a:r>
                        <a:rPr lang="zh-CN" sz="900" kern="100">
                          <a:effectLst/>
                          <a:latin typeface="Times New Roman" panose="02020603050405020304" pitchFamily="18" charset="0"/>
                          <a:ea typeface="楷体" panose="02010609060101010101" pitchFamily="49" charset="-122"/>
                        </a:rPr>
                        <a:t>频数</a:t>
                      </a:r>
                    </a:p>
                  </a:txBody>
                  <a:tcPr marL="51435" marR="51435" marT="0" marB="0" anchor="ctr"/>
                </a:tc>
                <a:tc>
                  <a:txBody>
                    <a:bodyPr/>
                    <a:lstStyle/>
                    <a:p>
                      <a:r>
                        <a:rPr lang="zh-CN" sz="900" kern="100">
                          <a:effectLst/>
                          <a:latin typeface="Times New Roman" panose="02020603050405020304" pitchFamily="18" charset="0"/>
                          <a:ea typeface="楷体" panose="02010609060101010101" pitchFamily="49" charset="-122"/>
                        </a:rPr>
                        <a:t>比例</a:t>
                      </a:r>
                      <a:r>
                        <a:rPr lang="en-US" sz="900" kern="100">
                          <a:effectLst/>
                          <a:latin typeface="Times New Roman" panose="02020603050405020304" pitchFamily="18" charset="0"/>
                          <a:ea typeface="楷体" panose="02010609060101010101" pitchFamily="49" charset="-122"/>
                        </a:rPr>
                        <a:t>/%</a:t>
                      </a:r>
                      <a:endParaRPr lang="zh-CN" sz="900" kern="100">
                        <a:effectLst/>
                        <a:latin typeface="Times New Roman" panose="02020603050405020304" pitchFamily="18" charset="0"/>
                        <a:ea typeface="楷体" panose="02010609060101010101" pitchFamily="49" charset="-122"/>
                      </a:endParaRPr>
                    </a:p>
                  </a:txBody>
                  <a:tcPr marL="51435" marR="51435" marT="0" marB="0" anchor="ctr"/>
                </a:tc>
                <a:extLst>
                  <a:ext uri="{0D108BD9-81ED-4DB2-BD59-A6C34878D82A}">
                    <a16:rowId xmlns:a16="http://schemas.microsoft.com/office/drawing/2014/main" val="1035195117"/>
                  </a:ext>
                </a:extLst>
              </a:tr>
              <a:tr h="278130">
                <a:tc>
                  <a:txBody>
                    <a:bodyPr/>
                    <a:lstStyle/>
                    <a:p>
                      <a:r>
                        <a:rPr lang="zh-CN" sz="900" kern="100">
                          <a:effectLst/>
                          <a:latin typeface="Times New Roman" panose="02020603050405020304" pitchFamily="18" charset="0"/>
                          <a:ea typeface="楷体" panose="02010609060101010101" pitchFamily="49" charset="-122"/>
                        </a:rPr>
                        <a:t>也</a:t>
                      </a:r>
                    </a:p>
                  </a:txBody>
                  <a:tcPr marL="51435" marR="51435" marT="0" marB="0" anchor="ctr"/>
                </a:tc>
                <a:tc>
                  <a:txBody>
                    <a:bodyPr/>
                    <a:lstStyle/>
                    <a:p>
                      <a:r>
                        <a:rPr lang="en-US" sz="900" kern="100">
                          <a:effectLst/>
                          <a:latin typeface="Times New Roman" panose="02020603050405020304" pitchFamily="18" charset="0"/>
                          <a:ea typeface="楷体" panose="02010609060101010101" pitchFamily="49" charset="-122"/>
                        </a:rPr>
                        <a:t>16693</a:t>
                      </a:r>
                      <a:endParaRPr lang="zh-CN" sz="900" kern="100">
                        <a:effectLst/>
                        <a:latin typeface="Times New Roman" panose="02020603050405020304" pitchFamily="18" charset="0"/>
                        <a:ea typeface="楷体" panose="02010609060101010101" pitchFamily="49" charset="-122"/>
                      </a:endParaRPr>
                    </a:p>
                  </a:txBody>
                  <a:tcPr marL="51435" marR="51435" marT="0" marB="0" anchor="ctr"/>
                </a:tc>
                <a:tc>
                  <a:txBody>
                    <a:bodyPr/>
                    <a:lstStyle/>
                    <a:p>
                      <a:r>
                        <a:rPr lang="en-US" sz="900" kern="100">
                          <a:effectLst/>
                          <a:latin typeface="Times New Roman" panose="02020603050405020304" pitchFamily="18" charset="0"/>
                          <a:ea typeface="楷体" panose="02010609060101010101" pitchFamily="49" charset="-122"/>
                        </a:rPr>
                        <a:t>3.9</a:t>
                      </a:r>
                      <a:endParaRPr lang="zh-CN" sz="900" kern="100">
                        <a:effectLst/>
                        <a:latin typeface="Times New Roman" panose="02020603050405020304" pitchFamily="18" charset="0"/>
                        <a:ea typeface="楷体" panose="02010609060101010101" pitchFamily="49" charset="-122"/>
                      </a:endParaRPr>
                    </a:p>
                  </a:txBody>
                  <a:tcPr marL="51435" marR="51435" marT="0" marB="0" anchor="ctr"/>
                </a:tc>
                <a:tc>
                  <a:txBody>
                    <a:bodyPr/>
                    <a:lstStyle/>
                    <a:p>
                      <a:r>
                        <a:rPr lang="zh-CN" sz="900" kern="100">
                          <a:effectLst/>
                          <a:latin typeface="Times New Roman" panose="02020603050405020304" pitchFamily="18" charset="0"/>
                          <a:ea typeface="楷体" panose="02010609060101010101" pitchFamily="49" charset="-122"/>
                        </a:rPr>
                        <a:t>之</a:t>
                      </a:r>
                    </a:p>
                  </a:txBody>
                  <a:tcPr marL="51435" marR="51435" marT="0" marB="0" anchor="ctr"/>
                </a:tc>
                <a:tc>
                  <a:txBody>
                    <a:bodyPr/>
                    <a:lstStyle/>
                    <a:p>
                      <a:r>
                        <a:rPr lang="en-US" sz="900" kern="100">
                          <a:effectLst/>
                          <a:latin typeface="Times New Roman" panose="02020603050405020304" pitchFamily="18" charset="0"/>
                          <a:ea typeface="楷体" panose="02010609060101010101" pitchFamily="49" charset="-122"/>
                        </a:rPr>
                        <a:t>73188</a:t>
                      </a:r>
                      <a:endParaRPr lang="zh-CN" sz="900" kern="100">
                        <a:effectLst/>
                        <a:latin typeface="Times New Roman" panose="02020603050405020304" pitchFamily="18" charset="0"/>
                        <a:ea typeface="楷体" panose="02010609060101010101" pitchFamily="49" charset="-122"/>
                      </a:endParaRPr>
                    </a:p>
                  </a:txBody>
                  <a:tcPr marL="51435" marR="51435" marT="0" marB="0" anchor="ctr"/>
                </a:tc>
                <a:tc>
                  <a:txBody>
                    <a:bodyPr/>
                    <a:lstStyle/>
                    <a:p>
                      <a:r>
                        <a:rPr lang="en-US" sz="900" kern="100">
                          <a:effectLst/>
                          <a:latin typeface="Times New Roman" panose="02020603050405020304" pitchFamily="18" charset="0"/>
                          <a:ea typeface="楷体" panose="02010609060101010101" pitchFamily="49" charset="-122"/>
                        </a:rPr>
                        <a:t>1.8</a:t>
                      </a:r>
                      <a:endParaRPr lang="zh-CN" sz="900" kern="100">
                        <a:effectLst/>
                        <a:latin typeface="Times New Roman" panose="02020603050405020304" pitchFamily="18" charset="0"/>
                        <a:ea typeface="楷体" panose="02010609060101010101" pitchFamily="49" charset="-122"/>
                      </a:endParaRPr>
                    </a:p>
                  </a:txBody>
                  <a:tcPr marL="51435" marR="51435" marT="0" marB="0" anchor="ctr"/>
                </a:tc>
                <a:tc>
                  <a:txBody>
                    <a:bodyPr/>
                    <a:lstStyle/>
                    <a:p>
                      <a:r>
                        <a:rPr lang="zh-CN" sz="900" kern="100">
                          <a:effectLst/>
                          <a:latin typeface="Times New Roman" panose="02020603050405020304" pitchFamily="18" charset="0"/>
                          <a:ea typeface="楷体" panose="02010609060101010101" pitchFamily="49" charset="-122"/>
                        </a:rPr>
                        <a:t>之</a:t>
                      </a:r>
                    </a:p>
                  </a:txBody>
                  <a:tcPr marL="51435" marR="51435" marT="0" marB="0" anchor="ctr"/>
                </a:tc>
                <a:tc>
                  <a:txBody>
                    <a:bodyPr/>
                    <a:lstStyle/>
                    <a:p>
                      <a:r>
                        <a:rPr lang="en-US" sz="900" kern="100">
                          <a:effectLst/>
                          <a:latin typeface="Times New Roman" panose="02020603050405020304" pitchFamily="18" charset="0"/>
                          <a:ea typeface="楷体" panose="02010609060101010101" pitchFamily="49" charset="-122"/>
                        </a:rPr>
                        <a:t>120717</a:t>
                      </a:r>
                      <a:endParaRPr lang="zh-CN" sz="900" kern="100">
                        <a:effectLst/>
                        <a:latin typeface="Times New Roman" panose="02020603050405020304" pitchFamily="18" charset="0"/>
                        <a:ea typeface="楷体" panose="02010609060101010101" pitchFamily="49" charset="-122"/>
                      </a:endParaRPr>
                    </a:p>
                  </a:txBody>
                  <a:tcPr marL="51435" marR="51435" marT="0" marB="0" anchor="ctr"/>
                </a:tc>
                <a:tc>
                  <a:txBody>
                    <a:bodyPr/>
                    <a:lstStyle/>
                    <a:p>
                      <a:r>
                        <a:rPr lang="en-US" sz="900" kern="100">
                          <a:effectLst/>
                          <a:latin typeface="Times New Roman" panose="02020603050405020304" pitchFamily="18" charset="0"/>
                          <a:ea typeface="楷体" panose="02010609060101010101" pitchFamily="49" charset="-122"/>
                        </a:rPr>
                        <a:t>1.6</a:t>
                      </a:r>
                      <a:endParaRPr lang="zh-CN" sz="900" kern="100">
                        <a:effectLst/>
                        <a:latin typeface="Times New Roman" panose="02020603050405020304" pitchFamily="18" charset="0"/>
                        <a:ea typeface="楷体" panose="02010609060101010101" pitchFamily="49" charset="-122"/>
                      </a:endParaRPr>
                    </a:p>
                  </a:txBody>
                  <a:tcPr marL="51435" marR="51435" marT="0" marB="0" anchor="ctr"/>
                </a:tc>
                <a:extLst>
                  <a:ext uri="{0D108BD9-81ED-4DB2-BD59-A6C34878D82A}">
                    <a16:rowId xmlns:a16="http://schemas.microsoft.com/office/drawing/2014/main" val="4201107911"/>
                  </a:ext>
                </a:extLst>
              </a:tr>
              <a:tr h="278130">
                <a:tc>
                  <a:txBody>
                    <a:bodyPr/>
                    <a:lstStyle/>
                    <a:p>
                      <a:r>
                        <a:rPr lang="zh-CN" sz="900" kern="100">
                          <a:effectLst/>
                          <a:latin typeface="Times New Roman" panose="02020603050405020304" pitchFamily="18" charset="0"/>
                          <a:ea typeface="楷体" panose="02010609060101010101" pitchFamily="49" charset="-122"/>
                        </a:rPr>
                        <a:t>曰</a:t>
                      </a:r>
                    </a:p>
                  </a:txBody>
                  <a:tcPr marL="51435" marR="51435" marT="0" marB="0" anchor="ctr"/>
                </a:tc>
                <a:tc>
                  <a:txBody>
                    <a:bodyPr/>
                    <a:lstStyle/>
                    <a:p>
                      <a:r>
                        <a:rPr lang="en-US" sz="900" kern="100">
                          <a:effectLst/>
                          <a:latin typeface="Times New Roman" panose="02020603050405020304" pitchFamily="18" charset="0"/>
                          <a:ea typeface="楷体" panose="02010609060101010101" pitchFamily="49" charset="-122"/>
                        </a:rPr>
                        <a:t>12167</a:t>
                      </a:r>
                      <a:endParaRPr lang="zh-CN" sz="900" kern="100">
                        <a:effectLst/>
                        <a:latin typeface="Times New Roman" panose="02020603050405020304" pitchFamily="18" charset="0"/>
                        <a:ea typeface="楷体" panose="02010609060101010101" pitchFamily="49" charset="-122"/>
                      </a:endParaRPr>
                    </a:p>
                  </a:txBody>
                  <a:tcPr marL="51435" marR="51435" marT="0" marB="0" anchor="ctr"/>
                </a:tc>
                <a:tc>
                  <a:txBody>
                    <a:bodyPr/>
                    <a:lstStyle/>
                    <a:p>
                      <a:r>
                        <a:rPr lang="en-US" sz="900" kern="100">
                          <a:effectLst/>
                          <a:latin typeface="Times New Roman" panose="02020603050405020304" pitchFamily="18" charset="0"/>
                          <a:ea typeface="楷体" panose="02010609060101010101" pitchFamily="49" charset="-122"/>
                        </a:rPr>
                        <a:t>2.8</a:t>
                      </a:r>
                      <a:endParaRPr lang="zh-CN" sz="900" kern="100">
                        <a:effectLst/>
                        <a:latin typeface="Times New Roman" panose="02020603050405020304" pitchFamily="18" charset="0"/>
                        <a:ea typeface="楷体" panose="02010609060101010101" pitchFamily="49" charset="-122"/>
                      </a:endParaRPr>
                    </a:p>
                  </a:txBody>
                  <a:tcPr marL="51435" marR="51435" marT="0" marB="0" anchor="ctr"/>
                </a:tc>
                <a:tc>
                  <a:txBody>
                    <a:bodyPr/>
                    <a:lstStyle/>
                    <a:p>
                      <a:r>
                        <a:rPr lang="zh-CN" sz="900" kern="100">
                          <a:effectLst/>
                          <a:latin typeface="Times New Roman" panose="02020603050405020304" pitchFamily="18" charset="0"/>
                          <a:ea typeface="楷体" panose="02010609060101010101" pitchFamily="49" charset="-122"/>
                        </a:rPr>
                        <a:t>為</a:t>
                      </a:r>
                    </a:p>
                  </a:txBody>
                  <a:tcPr marL="51435" marR="51435" marT="0" marB="0" anchor="ctr"/>
                </a:tc>
                <a:tc>
                  <a:txBody>
                    <a:bodyPr/>
                    <a:lstStyle/>
                    <a:p>
                      <a:r>
                        <a:rPr lang="en-US" sz="900" kern="100">
                          <a:effectLst/>
                          <a:latin typeface="Times New Roman" panose="02020603050405020304" pitchFamily="18" charset="0"/>
                          <a:ea typeface="楷体" panose="02010609060101010101" pitchFamily="49" charset="-122"/>
                        </a:rPr>
                        <a:t>42190</a:t>
                      </a:r>
                      <a:endParaRPr lang="zh-CN" sz="900" kern="100">
                        <a:effectLst/>
                        <a:latin typeface="Times New Roman" panose="02020603050405020304" pitchFamily="18" charset="0"/>
                        <a:ea typeface="楷体" panose="02010609060101010101" pitchFamily="49" charset="-122"/>
                      </a:endParaRPr>
                    </a:p>
                  </a:txBody>
                  <a:tcPr marL="51435" marR="51435" marT="0" marB="0" anchor="ctr"/>
                </a:tc>
                <a:tc>
                  <a:txBody>
                    <a:bodyPr/>
                    <a:lstStyle/>
                    <a:p>
                      <a:r>
                        <a:rPr lang="en-US" sz="900" kern="100">
                          <a:effectLst/>
                          <a:latin typeface="Times New Roman" panose="02020603050405020304" pitchFamily="18" charset="0"/>
                          <a:ea typeface="楷体" panose="02010609060101010101" pitchFamily="49" charset="-122"/>
                        </a:rPr>
                        <a:t>1.1</a:t>
                      </a:r>
                      <a:endParaRPr lang="zh-CN" sz="900" kern="100">
                        <a:effectLst/>
                        <a:latin typeface="Times New Roman" panose="02020603050405020304" pitchFamily="18" charset="0"/>
                        <a:ea typeface="楷体" panose="02010609060101010101" pitchFamily="49" charset="-122"/>
                      </a:endParaRPr>
                    </a:p>
                  </a:txBody>
                  <a:tcPr marL="51435" marR="51435" marT="0" marB="0" anchor="ctr"/>
                </a:tc>
                <a:tc>
                  <a:txBody>
                    <a:bodyPr/>
                    <a:lstStyle/>
                    <a:p>
                      <a:r>
                        <a:rPr lang="zh-CN" sz="900" kern="100">
                          <a:effectLst/>
                          <a:latin typeface="Times New Roman" panose="02020603050405020304" pitchFamily="18" charset="0"/>
                          <a:ea typeface="楷体" panose="02010609060101010101" pitchFamily="49" charset="-122"/>
                        </a:rPr>
                        <a:t>為</a:t>
                      </a:r>
                    </a:p>
                  </a:txBody>
                  <a:tcPr marL="51435" marR="51435" marT="0" marB="0" anchor="ctr"/>
                </a:tc>
                <a:tc>
                  <a:txBody>
                    <a:bodyPr/>
                    <a:lstStyle/>
                    <a:p>
                      <a:r>
                        <a:rPr lang="en-US" sz="900" kern="100">
                          <a:effectLst/>
                          <a:latin typeface="Times New Roman" panose="02020603050405020304" pitchFamily="18" charset="0"/>
                          <a:ea typeface="楷体" panose="02010609060101010101" pitchFamily="49" charset="-122"/>
                        </a:rPr>
                        <a:t>68536</a:t>
                      </a:r>
                      <a:endParaRPr lang="zh-CN" sz="900" kern="100">
                        <a:effectLst/>
                        <a:latin typeface="Times New Roman" panose="02020603050405020304" pitchFamily="18" charset="0"/>
                        <a:ea typeface="楷体" panose="02010609060101010101" pitchFamily="49" charset="-122"/>
                      </a:endParaRPr>
                    </a:p>
                  </a:txBody>
                  <a:tcPr marL="51435" marR="51435" marT="0" marB="0" anchor="ctr"/>
                </a:tc>
                <a:tc>
                  <a:txBody>
                    <a:bodyPr/>
                    <a:lstStyle/>
                    <a:p>
                      <a:r>
                        <a:rPr lang="en-US" sz="900" kern="100">
                          <a:effectLst/>
                          <a:latin typeface="Times New Roman" panose="02020603050405020304" pitchFamily="18" charset="0"/>
                          <a:ea typeface="楷体" panose="02010609060101010101" pitchFamily="49" charset="-122"/>
                        </a:rPr>
                        <a:t>0.9</a:t>
                      </a:r>
                      <a:endParaRPr lang="zh-CN" sz="900" kern="100">
                        <a:effectLst/>
                        <a:latin typeface="Times New Roman" panose="02020603050405020304" pitchFamily="18" charset="0"/>
                        <a:ea typeface="楷体" panose="02010609060101010101" pitchFamily="49" charset="-122"/>
                      </a:endParaRPr>
                    </a:p>
                  </a:txBody>
                  <a:tcPr marL="51435" marR="51435" marT="0" marB="0" anchor="ctr"/>
                </a:tc>
                <a:extLst>
                  <a:ext uri="{0D108BD9-81ED-4DB2-BD59-A6C34878D82A}">
                    <a16:rowId xmlns:a16="http://schemas.microsoft.com/office/drawing/2014/main" val="3386325520"/>
                  </a:ext>
                </a:extLst>
              </a:tr>
              <a:tr h="278130">
                <a:tc>
                  <a:txBody>
                    <a:bodyPr/>
                    <a:lstStyle/>
                    <a:p>
                      <a:r>
                        <a:rPr lang="zh-CN" sz="900" kern="100">
                          <a:effectLst/>
                          <a:latin typeface="Times New Roman" panose="02020603050405020304" pitchFamily="18" charset="0"/>
                          <a:ea typeface="楷体" panose="02010609060101010101" pitchFamily="49" charset="-122"/>
                        </a:rPr>
                        <a:t>之</a:t>
                      </a:r>
                    </a:p>
                  </a:txBody>
                  <a:tcPr marL="51435" marR="51435" marT="0" marB="0" anchor="ctr"/>
                </a:tc>
                <a:tc>
                  <a:txBody>
                    <a:bodyPr/>
                    <a:lstStyle/>
                    <a:p>
                      <a:r>
                        <a:rPr lang="en-US" sz="900" kern="100">
                          <a:effectLst/>
                          <a:latin typeface="Times New Roman" panose="02020603050405020304" pitchFamily="18" charset="0"/>
                          <a:ea typeface="楷体" panose="02010609060101010101" pitchFamily="49" charset="-122"/>
                        </a:rPr>
                        <a:t>7538</a:t>
                      </a:r>
                      <a:endParaRPr lang="zh-CN" sz="900" kern="100">
                        <a:effectLst/>
                        <a:latin typeface="Times New Roman" panose="02020603050405020304" pitchFamily="18" charset="0"/>
                        <a:ea typeface="楷体" panose="02010609060101010101" pitchFamily="49" charset="-122"/>
                      </a:endParaRPr>
                    </a:p>
                  </a:txBody>
                  <a:tcPr marL="51435" marR="51435" marT="0" marB="0" anchor="ctr"/>
                </a:tc>
                <a:tc>
                  <a:txBody>
                    <a:bodyPr/>
                    <a:lstStyle/>
                    <a:p>
                      <a:r>
                        <a:rPr lang="en-US" sz="900" kern="100">
                          <a:effectLst/>
                          <a:latin typeface="Times New Roman" panose="02020603050405020304" pitchFamily="18" charset="0"/>
                          <a:ea typeface="楷体" panose="02010609060101010101" pitchFamily="49" charset="-122"/>
                        </a:rPr>
                        <a:t>1.8</a:t>
                      </a:r>
                      <a:endParaRPr lang="zh-CN" sz="900" kern="100">
                        <a:effectLst/>
                        <a:latin typeface="Times New Roman" panose="02020603050405020304" pitchFamily="18" charset="0"/>
                        <a:ea typeface="楷体" panose="02010609060101010101" pitchFamily="49" charset="-122"/>
                      </a:endParaRPr>
                    </a:p>
                  </a:txBody>
                  <a:tcPr marL="51435" marR="51435" marT="0" marB="0" anchor="ctr"/>
                </a:tc>
                <a:tc>
                  <a:txBody>
                    <a:bodyPr/>
                    <a:lstStyle/>
                    <a:p>
                      <a:r>
                        <a:rPr lang="zh-CN" sz="900" kern="100">
                          <a:effectLst/>
                          <a:latin typeface="Times New Roman" panose="02020603050405020304" pitchFamily="18" charset="0"/>
                          <a:ea typeface="楷体" panose="02010609060101010101" pitchFamily="49" charset="-122"/>
                        </a:rPr>
                        <a:t>於</a:t>
                      </a:r>
                    </a:p>
                  </a:txBody>
                  <a:tcPr marL="51435" marR="51435" marT="0" marB="0" anchor="ctr"/>
                </a:tc>
                <a:tc>
                  <a:txBody>
                    <a:bodyPr/>
                    <a:lstStyle/>
                    <a:p>
                      <a:r>
                        <a:rPr lang="en-US" sz="900" kern="100">
                          <a:effectLst/>
                          <a:latin typeface="Times New Roman" panose="02020603050405020304" pitchFamily="18" charset="0"/>
                          <a:ea typeface="楷体" panose="02010609060101010101" pitchFamily="49" charset="-122"/>
                        </a:rPr>
                        <a:t>39680</a:t>
                      </a:r>
                      <a:endParaRPr lang="zh-CN" sz="900" kern="100">
                        <a:effectLst/>
                        <a:latin typeface="Times New Roman" panose="02020603050405020304" pitchFamily="18" charset="0"/>
                        <a:ea typeface="楷体" panose="02010609060101010101" pitchFamily="49" charset="-122"/>
                      </a:endParaRPr>
                    </a:p>
                  </a:txBody>
                  <a:tcPr marL="51435" marR="51435" marT="0" marB="0" anchor="ctr"/>
                </a:tc>
                <a:tc>
                  <a:txBody>
                    <a:bodyPr/>
                    <a:lstStyle/>
                    <a:p>
                      <a:r>
                        <a:rPr lang="en-US" sz="900" kern="100">
                          <a:effectLst/>
                          <a:latin typeface="Times New Roman" panose="02020603050405020304" pitchFamily="18" charset="0"/>
                          <a:ea typeface="楷体" panose="02010609060101010101" pitchFamily="49" charset="-122"/>
                        </a:rPr>
                        <a:t>1.0</a:t>
                      </a:r>
                      <a:endParaRPr lang="zh-CN" sz="900" kern="100">
                        <a:effectLst/>
                        <a:latin typeface="Times New Roman" panose="02020603050405020304" pitchFamily="18" charset="0"/>
                        <a:ea typeface="楷体" panose="02010609060101010101" pitchFamily="49" charset="-122"/>
                      </a:endParaRPr>
                    </a:p>
                  </a:txBody>
                  <a:tcPr marL="51435" marR="51435" marT="0" marB="0" anchor="ctr"/>
                </a:tc>
                <a:tc>
                  <a:txBody>
                    <a:bodyPr/>
                    <a:lstStyle/>
                    <a:p>
                      <a:r>
                        <a:rPr lang="zh-CN" sz="900" kern="100">
                          <a:effectLst/>
                          <a:latin typeface="Times New Roman" panose="02020603050405020304" pitchFamily="18" charset="0"/>
                          <a:ea typeface="楷体" panose="02010609060101010101" pitchFamily="49" charset="-122"/>
                        </a:rPr>
                        <a:t>曰</a:t>
                      </a:r>
                    </a:p>
                  </a:txBody>
                  <a:tcPr marL="51435" marR="51435" marT="0" marB="0" anchor="ctr"/>
                </a:tc>
                <a:tc>
                  <a:txBody>
                    <a:bodyPr/>
                    <a:lstStyle/>
                    <a:p>
                      <a:r>
                        <a:rPr lang="en-US" sz="900" kern="100">
                          <a:effectLst/>
                          <a:latin typeface="Times New Roman" panose="02020603050405020304" pitchFamily="18" charset="0"/>
                          <a:ea typeface="楷体" panose="02010609060101010101" pitchFamily="49" charset="-122"/>
                        </a:rPr>
                        <a:t>55322</a:t>
                      </a:r>
                      <a:endParaRPr lang="zh-CN" sz="900" kern="100">
                        <a:effectLst/>
                        <a:latin typeface="Times New Roman" panose="02020603050405020304" pitchFamily="18" charset="0"/>
                        <a:ea typeface="楷体" panose="02010609060101010101" pitchFamily="49" charset="-122"/>
                      </a:endParaRPr>
                    </a:p>
                  </a:txBody>
                  <a:tcPr marL="51435" marR="51435" marT="0" marB="0" anchor="ctr"/>
                </a:tc>
                <a:tc>
                  <a:txBody>
                    <a:bodyPr/>
                    <a:lstStyle/>
                    <a:p>
                      <a:r>
                        <a:rPr lang="en-US" sz="900" kern="100">
                          <a:effectLst/>
                          <a:latin typeface="Times New Roman" panose="02020603050405020304" pitchFamily="18" charset="0"/>
                          <a:ea typeface="楷体" panose="02010609060101010101" pitchFamily="49" charset="-122"/>
                        </a:rPr>
                        <a:t>0.7</a:t>
                      </a:r>
                      <a:endParaRPr lang="zh-CN" sz="900" kern="100">
                        <a:effectLst/>
                        <a:latin typeface="Times New Roman" panose="02020603050405020304" pitchFamily="18" charset="0"/>
                        <a:ea typeface="楷体" panose="02010609060101010101" pitchFamily="49" charset="-122"/>
                      </a:endParaRPr>
                    </a:p>
                  </a:txBody>
                  <a:tcPr marL="51435" marR="51435" marT="0" marB="0" anchor="ctr"/>
                </a:tc>
                <a:extLst>
                  <a:ext uri="{0D108BD9-81ED-4DB2-BD59-A6C34878D82A}">
                    <a16:rowId xmlns:a16="http://schemas.microsoft.com/office/drawing/2014/main" val="2136552463"/>
                  </a:ext>
                </a:extLst>
              </a:tr>
              <a:tr h="278130">
                <a:tc>
                  <a:txBody>
                    <a:bodyPr/>
                    <a:lstStyle/>
                    <a:p>
                      <a:r>
                        <a:rPr lang="zh-CN" sz="900" kern="100">
                          <a:effectLst/>
                          <a:latin typeface="Times New Roman" panose="02020603050405020304" pitchFamily="18" charset="0"/>
                          <a:ea typeface="楷体" panose="02010609060101010101" pitchFamily="49" charset="-122"/>
                        </a:rPr>
                        <a:t>集解</a:t>
                      </a:r>
                    </a:p>
                  </a:txBody>
                  <a:tcPr marL="51435" marR="51435" marT="0" marB="0" anchor="ctr"/>
                </a:tc>
                <a:tc>
                  <a:txBody>
                    <a:bodyPr/>
                    <a:lstStyle/>
                    <a:p>
                      <a:r>
                        <a:rPr lang="en-US" sz="900" kern="100">
                          <a:effectLst/>
                          <a:latin typeface="Times New Roman" panose="02020603050405020304" pitchFamily="18" charset="0"/>
                          <a:ea typeface="楷体" panose="02010609060101010101" pitchFamily="49" charset="-122"/>
                        </a:rPr>
                        <a:t>6667</a:t>
                      </a:r>
                      <a:endParaRPr lang="zh-CN" sz="900" kern="100">
                        <a:effectLst/>
                        <a:latin typeface="Times New Roman" panose="02020603050405020304" pitchFamily="18" charset="0"/>
                        <a:ea typeface="楷体" panose="02010609060101010101" pitchFamily="49" charset="-122"/>
                      </a:endParaRPr>
                    </a:p>
                  </a:txBody>
                  <a:tcPr marL="51435" marR="51435" marT="0" marB="0" anchor="ctr"/>
                </a:tc>
                <a:tc>
                  <a:txBody>
                    <a:bodyPr/>
                    <a:lstStyle/>
                    <a:p>
                      <a:r>
                        <a:rPr lang="en-US" sz="900" kern="100">
                          <a:effectLst/>
                          <a:latin typeface="Times New Roman" panose="02020603050405020304" pitchFamily="18" charset="0"/>
                          <a:ea typeface="楷体" panose="02010609060101010101" pitchFamily="49" charset="-122"/>
                        </a:rPr>
                        <a:t>1.6</a:t>
                      </a:r>
                      <a:endParaRPr lang="zh-CN" sz="900" kern="100">
                        <a:effectLst/>
                        <a:latin typeface="Times New Roman" panose="02020603050405020304" pitchFamily="18" charset="0"/>
                        <a:ea typeface="楷体" panose="02010609060101010101" pitchFamily="49" charset="-122"/>
                      </a:endParaRPr>
                    </a:p>
                  </a:txBody>
                  <a:tcPr marL="51435" marR="51435" marT="0" marB="0" anchor="ctr"/>
                </a:tc>
                <a:tc>
                  <a:txBody>
                    <a:bodyPr/>
                    <a:lstStyle/>
                    <a:p>
                      <a:r>
                        <a:rPr lang="zh-CN" sz="900" kern="100">
                          <a:effectLst/>
                          <a:latin typeface="Times New Roman" panose="02020603050405020304" pitchFamily="18" charset="0"/>
                          <a:ea typeface="楷体" panose="02010609060101010101" pitchFamily="49" charset="-122"/>
                        </a:rPr>
                        <a:t>曰</a:t>
                      </a:r>
                    </a:p>
                  </a:txBody>
                  <a:tcPr marL="51435" marR="51435" marT="0" marB="0" anchor="ctr"/>
                </a:tc>
                <a:tc>
                  <a:txBody>
                    <a:bodyPr/>
                    <a:lstStyle/>
                    <a:p>
                      <a:r>
                        <a:rPr lang="en-US" sz="900" kern="100">
                          <a:effectLst/>
                          <a:latin typeface="Times New Roman" panose="02020603050405020304" pitchFamily="18" charset="0"/>
                          <a:ea typeface="楷体" panose="02010609060101010101" pitchFamily="49" charset="-122"/>
                        </a:rPr>
                        <a:t>39320</a:t>
                      </a:r>
                      <a:endParaRPr lang="zh-CN" sz="900" kern="100">
                        <a:effectLst/>
                        <a:latin typeface="Times New Roman" panose="02020603050405020304" pitchFamily="18" charset="0"/>
                        <a:ea typeface="楷体" panose="02010609060101010101" pitchFamily="49" charset="-122"/>
                      </a:endParaRPr>
                    </a:p>
                  </a:txBody>
                  <a:tcPr marL="51435" marR="51435" marT="0" marB="0" anchor="ctr"/>
                </a:tc>
                <a:tc>
                  <a:txBody>
                    <a:bodyPr/>
                    <a:lstStyle/>
                    <a:p>
                      <a:r>
                        <a:rPr lang="en-US" sz="900" kern="100">
                          <a:effectLst/>
                          <a:latin typeface="Times New Roman" panose="02020603050405020304" pitchFamily="18" charset="0"/>
                          <a:ea typeface="楷体" panose="02010609060101010101" pitchFamily="49" charset="-122"/>
                        </a:rPr>
                        <a:t>1.0</a:t>
                      </a:r>
                      <a:endParaRPr lang="zh-CN" sz="900" kern="100">
                        <a:effectLst/>
                        <a:latin typeface="Times New Roman" panose="02020603050405020304" pitchFamily="18" charset="0"/>
                        <a:ea typeface="楷体" panose="02010609060101010101" pitchFamily="49" charset="-122"/>
                      </a:endParaRPr>
                    </a:p>
                  </a:txBody>
                  <a:tcPr marL="51435" marR="51435" marT="0" marB="0" anchor="ctr"/>
                </a:tc>
                <a:tc>
                  <a:txBody>
                    <a:bodyPr/>
                    <a:lstStyle/>
                    <a:p>
                      <a:r>
                        <a:rPr lang="zh-CN" sz="900" kern="100">
                          <a:effectLst/>
                          <a:latin typeface="Times New Roman" panose="02020603050405020304" pitchFamily="18" charset="0"/>
                          <a:ea typeface="楷体" panose="02010609060101010101" pitchFamily="49" charset="-122"/>
                        </a:rPr>
                        <a:t>於</a:t>
                      </a:r>
                    </a:p>
                  </a:txBody>
                  <a:tcPr marL="51435" marR="51435" marT="0" marB="0" anchor="ctr"/>
                </a:tc>
                <a:tc>
                  <a:txBody>
                    <a:bodyPr/>
                    <a:lstStyle/>
                    <a:p>
                      <a:r>
                        <a:rPr lang="en-US" sz="900" kern="100">
                          <a:effectLst/>
                          <a:latin typeface="Times New Roman" panose="02020603050405020304" pitchFamily="18" charset="0"/>
                          <a:ea typeface="楷体" panose="02010609060101010101" pitchFamily="49" charset="-122"/>
                        </a:rPr>
                        <a:t>50533</a:t>
                      </a:r>
                      <a:endParaRPr lang="zh-CN" sz="900" kern="100">
                        <a:effectLst/>
                        <a:latin typeface="Times New Roman" panose="02020603050405020304" pitchFamily="18" charset="0"/>
                        <a:ea typeface="楷体" panose="02010609060101010101" pitchFamily="49" charset="-122"/>
                      </a:endParaRPr>
                    </a:p>
                  </a:txBody>
                  <a:tcPr marL="51435" marR="51435" marT="0" marB="0" anchor="ctr"/>
                </a:tc>
                <a:tc>
                  <a:txBody>
                    <a:bodyPr/>
                    <a:lstStyle/>
                    <a:p>
                      <a:r>
                        <a:rPr lang="en-US" sz="900" kern="100">
                          <a:effectLst/>
                          <a:latin typeface="Times New Roman" panose="02020603050405020304" pitchFamily="18" charset="0"/>
                          <a:ea typeface="楷体" panose="02010609060101010101" pitchFamily="49" charset="-122"/>
                        </a:rPr>
                        <a:t>0.7</a:t>
                      </a:r>
                      <a:endParaRPr lang="zh-CN" sz="900" kern="100">
                        <a:effectLst/>
                        <a:latin typeface="Times New Roman" panose="02020603050405020304" pitchFamily="18" charset="0"/>
                        <a:ea typeface="楷体" panose="02010609060101010101" pitchFamily="49" charset="-122"/>
                      </a:endParaRPr>
                    </a:p>
                  </a:txBody>
                  <a:tcPr marL="51435" marR="51435" marT="0" marB="0" anchor="ctr"/>
                </a:tc>
                <a:extLst>
                  <a:ext uri="{0D108BD9-81ED-4DB2-BD59-A6C34878D82A}">
                    <a16:rowId xmlns:a16="http://schemas.microsoft.com/office/drawing/2014/main" val="2145490121"/>
                  </a:ext>
                </a:extLst>
              </a:tr>
              <a:tr h="278130">
                <a:tc>
                  <a:txBody>
                    <a:bodyPr/>
                    <a:lstStyle/>
                    <a:p>
                      <a:r>
                        <a:rPr lang="zh-CN" sz="900" kern="100">
                          <a:effectLst/>
                          <a:latin typeface="Times New Roman" panose="02020603050405020304" pitchFamily="18" charset="0"/>
                          <a:ea typeface="楷体" panose="02010609060101010101" pitchFamily="49" charset="-122"/>
                        </a:rPr>
                        <a:t>為</a:t>
                      </a:r>
                    </a:p>
                  </a:txBody>
                  <a:tcPr marL="51435" marR="51435" marT="0" marB="0" anchor="ctr"/>
                </a:tc>
                <a:tc>
                  <a:txBody>
                    <a:bodyPr/>
                    <a:lstStyle/>
                    <a:p>
                      <a:r>
                        <a:rPr lang="en-US" sz="900" kern="100">
                          <a:effectLst/>
                          <a:latin typeface="Times New Roman" panose="02020603050405020304" pitchFamily="18" charset="0"/>
                          <a:ea typeface="楷体" panose="02010609060101010101" pitchFamily="49" charset="-122"/>
                        </a:rPr>
                        <a:t>4332</a:t>
                      </a:r>
                      <a:endParaRPr lang="zh-CN" sz="900" kern="100">
                        <a:effectLst/>
                        <a:latin typeface="Times New Roman" panose="02020603050405020304" pitchFamily="18" charset="0"/>
                        <a:ea typeface="楷体" panose="02010609060101010101" pitchFamily="49" charset="-122"/>
                      </a:endParaRPr>
                    </a:p>
                  </a:txBody>
                  <a:tcPr marL="51435" marR="51435" marT="0" marB="0" anchor="ctr"/>
                </a:tc>
                <a:tc>
                  <a:txBody>
                    <a:bodyPr/>
                    <a:lstStyle/>
                    <a:p>
                      <a:r>
                        <a:rPr lang="en-US" sz="900" kern="100">
                          <a:effectLst/>
                          <a:latin typeface="Times New Roman" panose="02020603050405020304" pitchFamily="18" charset="0"/>
                          <a:ea typeface="楷体" panose="02010609060101010101" pitchFamily="49" charset="-122"/>
                        </a:rPr>
                        <a:t>1.0</a:t>
                      </a:r>
                      <a:endParaRPr lang="zh-CN" sz="900" kern="100">
                        <a:effectLst/>
                        <a:latin typeface="Times New Roman" panose="02020603050405020304" pitchFamily="18" charset="0"/>
                        <a:ea typeface="楷体" panose="02010609060101010101" pitchFamily="49" charset="-122"/>
                      </a:endParaRPr>
                    </a:p>
                  </a:txBody>
                  <a:tcPr marL="51435" marR="51435" marT="0" marB="0" anchor="ctr"/>
                </a:tc>
                <a:tc>
                  <a:txBody>
                    <a:bodyPr/>
                    <a:lstStyle/>
                    <a:p>
                      <a:r>
                        <a:rPr lang="zh-CN" sz="900" kern="100">
                          <a:effectLst/>
                          <a:latin typeface="Times New Roman" panose="02020603050405020304" pitchFamily="18" charset="0"/>
                          <a:ea typeface="楷体" panose="02010609060101010101" pitchFamily="49" charset="-122"/>
                        </a:rPr>
                        <a:t>也</a:t>
                      </a:r>
                    </a:p>
                  </a:txBody>
                  <a:tcPr marL="51435" marR="51435" marT="0" marB="0" anchor="ctr"/>
                </a:tc>
                <a:tc>
                  <a:txBody>
                    <a:bodyPr/>
                    <a:lstStyle/>
                    <a:p>
                      <a:r>
                        <a:rPr lang="en-US" sz="900" kern="100">
                          <a:effectLst/>
                          <a:latin typeface="Times New Roman" panose="02020603050405020304" pitchFamily="18" charset="0"/>
                          <a:ea typeface="楷体" panose="02010609060101010101" pitchFamily="49" charset="-122"/>
                        </a:rPr>
                        <a:t>30619</a:t>
                      </a:r>
                      <a:endParaRPr lang="zh-CN" sz="900" kern="100">
                        <a:effectLst/>
                        <a:latin typeface="Times New Roman" panose="02020603050405020304" pitchFamily="18" charset="0"/>
                        <a:ea typeface="楷体" panose="02010609060101010101" pitchFamily="49" charset="-122"/>
                      </a:endParaRPr>
                    </a:p>
                  </a:txBody>
                  <a:tcPr marL="51435" marR="51435" marT="0" marB="0" anchor="ctr"/>
                </a:tc>
                <a:tc>
                  <a:txBody>
                    <a:bodyPr/>
                    <a:lstStyle/>
                    <a:p>
                      <a:r>
                        <a:rPr lang="en-US" sz="900" kern="100">
                          <a:effectLst/>
                          <a:latin typeface="Times New Roman" panose="02020603050405020304" pitchFamily="18" charset="0"/>
                          <a:ea typeface="楷体" panose="02010609060101010101" pitchFamily="49" charset="-122"/>
                        </a:rPr>
                        <a:t>0.8</a:t>
                      </a:r>
                      <a:endParaRPr lang="zh-CN" sz="900" kern="100">
                        <a:effectLst/>
                        <a:latin typeface="Times New Roman" panose="02020603050405020304" pitchFamily="18" charset="0"/>
                        <a:ea typeface="楷体" panose="02010609060101010101" pitchFamily="49" charset="-122"/>
                      </a:endParaRPr>
                    </a:p>
                  </a:txBody>
                  <a:tcPr marL="51435" marR="51435" marT="0" marB="0" anchor="ctr"/>
                </a:tc>
                <a:tc>
                  <a:txBody>
                    <a:bodyPr/>
                    <a:lstStyle/>
                    <a:p>
                      <a:r>
                        <a:rPr lang="zh-CN" sz="900" kern="100">
                          <a:effectLst/>
                          <a:latin typeface="Times New Roman" panose="02020603050405020304" pitchFamily="18" charset="0"/>
                          <a:ea typeface="楷体" panose="02010609060101010101" pitchFamily="49" charset="-122"/>
                        </a:rPr>
                        <a:t>以</a:t>
                      </a:r>
                    </a:p>
                  </a:txBody>
                  <a:tcPr marL="51435" marR="51435" marT="0" marB="0" anchor="ctr"/>
                </a:tc>
                <a:tc>
                  <a:txBody>
                    <a:bodyPr/>
                    <a:lstStyle/>
                    <a:p>
                      <a:r>
                        <a:rPr lang="en-US" sz="900" kern="100">
                          <a:effectLst/>
                          <a:latin typeface="Times New Roman" panose="02020603050405020304" pitchFamily="18" charset="0"/>
                          <a:ea typeface="楷体" panose="02010609060101010101" pitchFamily="49" charset="-122"/>
                        </a:rPr>
                        <a:t>42725</a:t>
                      </a:r>
                      <a:endParaRPr lang="zh-CN" sz="900" kern="100">
                        <a:effectLst/>
                        <a:latin typeface="Times New Roman" panose="02020603050405020304" pitchFamily="18" charset="0"/>
                        <a:ea typeface="楷体" panose="02010609060101010101" pitchFamily="49" charset="-122"/>
                      </a:endParaRPr>
                    </a:p>
                  </a:txBody>
                  <a:tcPr marL="51435" marR="51435" marT="0" marB="0" anchor="ctr"/>
                </a:tc>
                <a:tc>
                  <a:txBody>
                    <a:bodyPr/>
                    <a:lstStyle/>
                    <a:p>
                      <a:r>
                        <a:rPr lang="en-US" sz="900" kern="100">
                          <a:effectLst/>
                          <a:latin typeface="Times New Roman" panose="02020603050405020304" pitchFamily="18" charset="0"/>
                          <a:ea typeface="楷体" panose="02010609060101010101" pitchFamily="49" charset="-122"/>
                        </a:rPr>
                        <a:t>0.6</a:t>
                      </a:r>
                      <a:endParaRPr lang="zh-CN" sz="900" kern="100">
                        <a:effectLst/>
                        <a:latin typeface="Times New Roman" panose="02020603050405020304" pitchFamily="18" charset="0"/>
                        <a:ea typeface="楷体" panose="02010609060101010101" pitchFamily="49" charset="-122"/>
                      </a:endParaRPr>
                    </a:p>
                  </a:txBody>
                  <a:tcPr marL="51435" marR="51435" marT="0" marB="0" anchor="ctr"/>
                </a:tc>
                <a:extLst>
                  <a:ext uri="{0D108BD9-81ED-4DB2-BD59-A6C34878D82A}">
                    <a16:rowId xmlns:a16="http://schemas.microsoft.com/office/drawing/2014/main" val="1211778062"/>
                  </a:ext>
                </a:extLst>
              </a:tr>
              <a:tr h="278130">
                <a:tc>
                  <a:txBody>
                    <a:bodyPr/>
                    <a:lstStyle/>
                    <a:p>
                      <a:r>
                        <a:rPr lang="zh-CN" sz="900" kern="100">
                          <a:effectLst/>
                          <a:latin typeface="Times New Roman" panose="02020603050405020304" pitchFamily="18" charset="0"/>
                          <a:ea typeface="楷体" panose="02010609060101010101" pitchFamily="49" charset="-122"/>
                        </a:rPr>
                        <a:t>於</a:t>
                      </a:r>
                    </a:p>
                  </a:txBody>
                  <a:tcPr marL="51435" marR="51435" marT="0" marB="0" anchor="ctr"/>
                </a:tc>
                <a:tc>
                  <a:txBody>
                    <a:bodyPr/>
                    <a:lstStyle/>
                    <a:p>
                      <a:r>
                        <a:rPr lang="en-US" sz="900" kern="100">
                          <a:effectLst/>
                          <a:latin typeface="Times New Roman" panose="02020603050405020304" pitchFamily="18" charset="0"/>
                          <a:ea typeface="楷体" panose="02010609060101010101" pitchFamily="49" charset="-122"/>
                        </a:rPr>
                        <a:t>3851</a:t>
                      </a:r>
                      <a:endParaRPr lang="zh-CN" sz="900" kern="100">
                        <a:effectLst/>
                        <a:latin typeface="Times New Roman" panose="02020603050405020304" pitchFamily="18" charset="0"/>
                        <a:ea typeface="楷体" panose="02010609060101010101" pitchFamily="49" charset="-122"/>
                      </a:endParaRPr>
                    </a:p>
                  </a:txBody>
                  <a:tcPr marL="51435" marR="51435" marT="0" marB="0" anchor="ctr"/>
                </a:tc>
                <a:tc>
                  <a:txBody>
                    <a:bodyPr/>
                    <a:lstStyle/>
                    <a:p>
                      <a:r>
                        <a:rPr lang="en-US" sz="900" kern="100">
                          <a:effectLst/>
                          <a:latin typeface="Times New Roman" panose="02020603050405020304" pitchFamily="18" charset="0"/>
                          <a:ea typeface="楷体" panose="02010609060101010101" pitchFamily="49" charset="-122"/>
                        </a:rPr>
                        <a:t>0.9</a:t>
                      </a:r>
                      <a:endParaRPr lang="zh-CN" sz="900" kern="100">
                        <a:effectLst/>
                        <a:latin typeface="Times New Roman" panose="02020603050405020304" pitchFamily="18" charset="0"/>
                        <a:ea typeface="楷体" panose="02010609060101010101" pitchFamily="49" charset="-122"/>
                      </a:endParaRPr>
                    </a:p>
                  </a:txBody>
                  <a:tcPr marL="51435" marR="51435" marT="0" marB="0" anchor="ctr"/>
                </a:tc>
                <a:tc>
                  <a:txBody>
                    <a:bodyPr/>
                    <a:lstStyle/>
                    <a:p>
                      <a:r>
                        <a:rPr lang="zh-CN" sz="900" kern="100">
                          <a:effectLst/>
                          <a:latin typeface="Times New Roman" panose="02020603050405020304" pitchFamily="18" charset="0"/>
                          <a:ea typeface="楷体" panose="02010609060101010101" pitchFamily="49" charset="-122"/>
                        </a:rPr>
                        <a:t>軍</a:t>
                      </a:r>
                    </a:p>
                  </a:txBody>
                  <a:tcPr marL="51435" marR="51435" marT="0" marB="0" anchor="ctr"/>
                </a:tc>
                <a:tc>
                  <a:txBody>
                    <a:bodyPr/>
                    <a:lstStyle/>
                    <a:p>
                      <a:r>
                        <a:rPr lang="en-US" sz="900" kern="100">
                          <a:effectLst/>
                          <a:latin typeface="Times New Roman" panose="02020603050405020304" pitchFamily="18" charset="0"/>
                          <a:ea typeface="楷体" panose="02010609060101010101" pitchFamily="49" charset="-122"/>
                        </a:rPr>
                        <a:t>27628</a:t>
                      </a:r>
                      <a:endParaRPr lang="zh-CN" sz="900" kern="100">
                        <a:effectLst/>
                        <a:latin typeface="Times New Roman" panose="02020603050405020304" pitchFamily="18" charset="0"/>
                        <a:ea typeface="楷体" panose="02010609060101010101" pitchFamily="49" charset="-122"/>
                      </a:endParaRPr>
                    </a:p>
                  </a:txBody>
                  <a:tcPr marL="51435" marR="51435" marT="0" marB="0" anchor="ctr"/>
                </a:tc>
                <a:tc>
                  <a:txBody>
                    <a:bodyPr/>
                    <a:lstStyle/>
                    <a:p>
                      <a:r>
                        <a:rPr lang="en-US" sz="900" kern="100">
                          <a:effectLst/>
                          <a:latin typeface="Times New Roman" panose="02020603050405020304" pitchFamily="18" charset="0"/>
                          <a:ea typeface="楷体" panose="02010609060101010101" pitchFamily="49" charset="-122"/>
                        </a:rPr>
                        <a:t>0.7</a:t>
                      </a:r>
                      <a:endParaRPr lang="zh-CN" sz="900" kern="100">
                        <a:effectLst/>
                        <a:latin typeface="Times New Roman" panose="02020603050405020304" pitchFamily="18" charset="0"/>
                        <a:ea typeface="楷体" panose="02010609060101010101" pitchFamily="49" charset="-122"/>
                      </a:endParaRPr>
                    </a:p>
                  </a:txBody>
                  <a:tcPr marL="51435" marR="51435" marT="0" marB="0" anchor="ctr"/>
                </a:tc>
                <a:tc>
                  <a:txBody>
                    <a:bodyPr/>
                    <a:lstStyle/>
                    <a:p>
                      <a:r>
                        <a:rPr lang="zh-CN" sz="900" kern="100">
                          <a:effectLst/>
                          <a:latin typeface="Times New Roman" panose="02020603050405020304" pitchFamily="18" charset="0"/>
                          <a:ea typeface="楷体" panose="02010609060101010101" pitchFamily="49" charset="-122"/>
                        </a:rPr>
                        <a:t>使</a:t>
                      </a:r>
                    </a:p>
                  </a:txBody>
                  <a:tcPr marL="51435" marR="51435" marT="0" marB="0" anchor="ctr"/>
                </a:tc>
                <a:tc>
                  <a:txBody>
                    <a:bodyPr/>
                    <a:lstStyle/>
                    <a:p>
                      <a:r>
                        <a:rPr lang="en-US" sz="900" kern="100">
                          <a:effectLst/>
                          <a:latin typeface="Times New Roman" panose="02020603050405020304" pitchFamily="18" charset="0"/>
                          <a:ea typeface="楷体" panose="02010609060101010101" pitchFamily="49" charset="-122"/>
                        </a:rPr>
                        <a:t>40864</a:t>
                      </a:r>
                      <a:endParaRPr lang="zh-CN" sz="900" kern="100">
                        <a:effectLst/>
                        <a:latin typeface="Times New Roman" panose="02020603050405020304" pitchFamily="18" charset="0"/>
                        <a:ea typeface="楷体" panose="02010609060101010101" pitchFamily="49" charset="-122"/>
                      </a:endParaRPr>
                    </a:p>
                  </a:txBody>
                  <a:tcPr marL="51435" marR="51435" marT="0" marB="0" anchor="ctr"/>
                </a:tc>
                <a:tc>
                  <a:txBody>
                    <a:bodyPr/>
                    <a:lstStyle/>
                    <a:p>
                      <a:r>
                        <a:rPr lang="en-US" sz="900" kern="100">
                          <a:effectLst/>
                          <a:latin typeface="Times New Roman" panose="02020603050405020304" pitchFamily="18" charset="0"/>
                          <a:ea typeface="楷体" panose="02010609060101010101" pitchFamily="49" charset="-122"/>
                        </a:rPr>
                        <a:t>0.5</a:t>
                      </a:r>
                      <a:endParaRPr lang="zh-CN" sz="900" kern="100">
                        <a:effectLst/>
                        <a:latin typeface="Times New Roman" panose="02020603050405020304" pitchFamily="18" charset="0"/>
                        <a:ea typeface="楷体" panose="02010609060101010101" pitchFamily="49" charset="-122"/>
                      </a:endParaRPr>
                    </a:p>
                  </a:txBody>
                  <a:tcPr marL="51435" marR="51435" marT="0" marB="0" anchor="ctr"/>
                </a:tc>
                <a:extLst>
                  <a:ext uri="{0D108BD9-81ED-4DB2-BD59-A6C34878D82A}">
                    <a16:rowId xmlns:a16="http://schemas.microsoft.com/office/drawing/2014/main" val="3022399959"/>
                  </a:ext>
                </a:extLst>
              </a:tr>
              <a:tr h="278130">
                <a:tc>
                  <a:txBody>
                    <a:bodyPr/>
                    <a:lstStyle/>
                    <a:p>
                      <a:r>
                        <a:rPr lang="zh-CN" sz="900" kern="100">
                          <a:effectLst/>
                          <a:latin typeface="Times New Roman" panose="02020603050405020304" pitchFamily="18" charset="0"/>
                          <a:ea typeface="楷体" panose="02010609060101010101" pitchFamily="49" charset="-122"/>
                        </a:rPr>
                        <a:t>而</a:t>
                      </a:r>
                    </a:p>
                  </a:txBody>
                  <a:tcPr marL="51435" marR="51435" marT="0" marB="0" anchor="ctr"/>
                </a:tc>
                <a:tc>
                  <a:txBody>
                    <a:bodyPr/>
                    <a:lstStyle/>
                    <a:p>
                      <a:r>
                        <a:rPr lang="en-US" sz="900" kern="100">
                          <a:effectLst/>
                          <a:latin typeface="Times New Roman" panose="02020603050405020304" pitchFamily="18" charset="0"/>
                          <a:ea typeface="楷体" panose="02010609060101010101" pitchFamily="49" charset="-122"/>
                        </a:rPr>
                        <a:t>3607</a:t>
                      </a:r>
                      <a:endParaRPr lang="zh-CN" sz="900" kern="100">
                        <a:effectLst/>
                        <a:latin typeface="Times New Roman" panose="02020603050405020304" pitchFamily="18" charset="0"/>
                        <a:ea typeface="楷体" panose="02010609060101010101" pitchFamily="49" charset="-122"/>
                      </a:endParaRPr>
                    </a:p>
                  </a:txBody>
                  <a:tcPr marL="51435" marR="51435" marT="0" marB="0" anchor="ctr"/>
                </a:tc>
                <a:tc>
                  <a:txBody>
                    <a:bodyPr/>
                    <a:lstStyle/>
                    <a:p>
                      <a:r>
                        <a:rPr lang="en-US" sz="900" kern="100">
                          <a:effectLst/>
                          <a:latin typeface="Times New Roman" panose="02020603050405020304" pitchFamily="18" charset="0"/>
                          <a:ea typeface="楷体" panose="02010609060101010101" pitchFamily="49" charset="-122"/>
                        </a:rPr>
                        <a:t>0.8</a:t>
                      </a:r>
                      <a:endParaRPr lang="zh-CN" sz="900" kern="100">
                        <a:effectLst/>
                        <a:latin typeface="Times New Roman" panose="02020603050405020304" pitchFamily="18" charset="0"/>
                        <a:ea typeface="楷体" panose="02010609060101010101" pitchFamily="49" charset="-122"/>
                      </a:endParaRPr>
                    </a:p>
                  </a:txBody>
                  <a:tcPr marL="51435" marR="51435" marT="0" marB="0" anchor="ctr"/>
                </a:tc>
                <a:tc>
                  <a:txBody>
                    <a:bodyPr/>
                    <a:lstStyle/>
                    <a:p>
                      <a:r>
                        <a:rPr lang="zh-CN" sz="900" kern="100">
                          <a:effectLst/>
                          <a:latin typeface="Times New Roman" panose="02020603050405020304" pitchFamily="18" charset="0"/>
                          <a:ea typeface="楷体" panose="02010609060101010101" pitchFamily="49" charset="-122"/>
                        </a:rPr>
                        <a:t>而</a:t>
                      </a:r>
                    </a:p>
                  </a:txBody>
                  <a:tcPr marL="51435" marR="51435" marT="0" marB="0" anchor="ctr"/>
                </a:tc>
                <a:tc>
                  <a:txBody>
                    <a:bodyPr/>
                    <a:lstStyle/>
                    <a:p>
                      <a:r>
                        <a:rPr lang="en-US" sz="900" kern="100">
                          <a:effectLst/>
                          <a:latin typeface="Times New Roman" panose="02020603050405020304" pitchFamily="18" charset="0"/>
                          <a:ea typeface="楷体" panose="02010609060101010101" pitchFamily="49" charset="-122"/>
                        </a:rPr>
                        <a:t>23741</a:t>
                      </a:r>
                      <a:endParaRPr lang="zh-CN" sz="900" kern="100">
                        <a:effectLst/>
                        <a:latin typeface="Times New Roman" panose="02020603050405020304" pitchFamily="18" charset="0"/>
                        <a:ea typeface="楷体" panose="02010609060101010101" pitchFamily="49" charset="-122"/>
                      </a:endParaRPr>
                    </a:p>
                  </a:txBody>
                  <a:tcPr marL="51435" marR="51435" marT="0" marB="0" anchor="ctr"/>
                </a:tc>
                <a:tc>
                  <a:txBody>
                    <a:bodyPr/>
                    <a:lstStyle/>
                    <a:p>
                      <a:r>
                        <a:rPr lang="en-US" sz="900" kern="100">
                          <a:effectLst/>
                          <a:latin typeface="Times New Roman" panose="02020603050405020304" pitchFamily="18" charset="0"/>
                          <a:ea typeface="楷体" panose="02010609060101010101" pitchFamily="49" charset="-122"/>
                        </a:rPr>
                        <a:t>0.6</a:t>
                      </a:r>
                      <a:endParaRPr lang="zh-CN" sz="900" kern="100">
                        <a:effectLst/>
                        <a:latin typeface="Times New Roman" panose="02020603050405020304" pitchFamily="18" charset="0"/>
                        <a:ea typeface="楷体" panose="02010609060101010101" pitchFamily="49" charset="-122"/>
                      </a:endParaRPr>
                    </a:p>
                  </a:txBody>
                  <a:tcPr marL="51435" marR="51435" marT="0" marB="0" anchor="ctr"/>
                </a:tc>
                <a:tc>
                  <a:txBody>
                    <a:bodyPr/>
                    <a:lstStyle/>
                    <a:p>
                      <a:r>
                        <a:rPr lang="zh-CN" sz="900" kern="100">
                          <a:effectLst/>
                          <a:latin typeface="Times New Roman" panose="02020603050405020304" pitchFamily="18" charset="0"/>
                          <a:ea typeface="楷体" panose="02010609060101010101" pitchFamily="49" charset="-122"/>
                        </a:rPr>
                        <a:t>而</a:t>
                      </a:r>
                    </a:p>
                  </a:txBody>
                  <a:tcPr marL="51435" marR="51435" marT="0" marB="0" anchor="ctr"/>
                </a:tc>
                <a:tc>
                  <a:txBody>
                    <a:bodyPr/>
                    <a:lstStyle/>
                    <a:p>
                      <a:r>
                        <a:rPr lang="en-US" sz="900" kern="100">
                          <a:effectLst/>
                          <a:latin typeface="Times New Roman" panose="02020603050405020304" pitchFamily="18" charset="0"/>
                          <a:ea typeface="楷体" panose="02010609060101010101" pitchFamily="49" charset="-122"/>
                        </a:rPr>
                        <a:t>38563</a:t>
                      </a:r>
                      <a:endParaRPr lang="zh-CN" sz="900" kern="100">
                        <a:effectLst/>
                        <a:latin typeface="Times New Roman" panose="02020603050405020304" pitchFamily="18" charset="0"/>
                        <a:ea typeface="楷体" panose="02010609060101010101" pitchFamily="49" charset="-122"/>
                      </a:endParaRPr>
                    </a:p>
                  </a:txBody>
                  <a:tcPr marL="51435" marR="51435" marT="0" marB="0" anchor="ctr"/>
                </a:tc>
                <a:tc>
                  <a:txBody>
                    <a:bodyPr/>
                    <a:lstStyle/>
                    <a:p>
                      <a:r>
                        <a:rPr lang="en-US" sz="900" kern="100">
                          <a:effectLst/>
                          <a:latin typeface="Times New Roman" panose="02020603050405020304" pitchFamily="18" charset="0"/>
                          <a:ea typeface="楷体" panose="02010609060101010101" pitchFamily="49" charset="-122"/>
                        </a:rPr>
                        <a:t>0.5</a:t>
                      </a:r>
                      <a:endParaRPr lang="zh-CN" sz="900" kern="100">
                        <a:effectLst/>
                        <a:latin typeface="Times New Roman" panose="02020603050405020304" pitchFamily="18" charset="0"/>
                        <a:ea typeface="楷体" panose="02010609060101010101" pitchFamily="49" charset="-122"/>
                      </a:endParaRPr>
                    </a:p>
                  </a:txBody>
                  <a:tcPr marL="51435" marR="51435" marT="0" marB="0" anchor="ctr"/>
                </a:tc>
                <a:extLst>
                  <a:ext uri="{0D108BD9-81ED-4DB2-BD59-A6C34878D82A}">
                    <a16:rowId xmlns:a16="http://schemas.microsoft.com/office/drawing/2014/main" val="364393604"/>
                  </a:ext>
                </a:extLst>
              </a:tr>
              <a:tr h="278130">
                <a:tc>
                  <a:txBody>
                    <a:bodyPr/>
                    <a:lstStyle/>
                    <a:p>
                      <a:r>
                        <a:rPr lang="zh-CN" sz="900" kern="100">
                          <a:effectLst/>
                          <a:latin typeface="Times New Roman" panose="02020603050405020304" pitchFamily="18" charset="0"/>
                          <a:ea typeface="楷体" panose="02010609060101010101" pitchFamily="49" charset="-122"/>
                        </a:rPr>
                        <a:t>索隱</a:t>
                      </a:r>
                    </a:p>
                  </a:txBody>
                  <a:tcPr marL="51435" marR="51435" marT="0" marB="0" anchor="ctr"/>
                </a:tc>
                <a:tc>
                  <a:txBody>
                    <a:bodyPr/>
                    <a:lstStyle/>
                    <a:p>
                      <a:r>
                        <a:rPr lang="en-US" sz="900" kern="100">
                          <a:effectLst/>
                          <a:latin typeface="Times New Roman" panose="02020603050405020304" pitchFamily="18" charset="0"/>
                          <a:ea typeface="楷体" panose="02010609060101010101" pitchFamily="49" charset="-122"/>
                        </a:rPr>
                        <a:t>3226</a:t>
                      </a:r>
                      <a:endParaRPr lang="zh-CN" sz="900" kern="100">
                        <a:effectLst/>
                        <a:latin typeface="Times New Roman" panose="02020603050405020304" pitchFamily="18" charset="0"/>
                        <a:ea typeface="楷体" panose="02010609060101010101" pitchFamily="49" charset="-122"/>
                      </a:endParaRPr>
                    </a:p>
                  </a:txBody>
                  <a:tcPr marL="51435" marR="51435" marT="0" marB="0" anchor="ctr"/>
                </a:tc>
                <a:tc>
                  <a:txBody>
                    <a:bodyPr/>
                    <a:lstStyle/>
                    <a:p>
                      <a:r>
                        <a:rPr lang="en-US" sz="900" kern="100">
                          <a:effectLst/>
                          <a:latin typeface="Times New Roman" panose="02020603050405020304" pitchFamily="18" charset="0"/>
                          <a:ea typeface="楷体" panose="02010609060101010101" pitchFamily="49" charset="-122"/>
                        </a:rPr>
                        <a:t>0.8</a:t>
                      </a:r>
                      <a:endParaRPr lang="zh-CN" sz="900" kern="100">
                        <a:effectLst/>
                        <a:latin typeface="Times New Roman" panose="02020603050405020304" pitchFamily="18" charset="0"/>
                        <a:ea typeface="楷体" panose="02010609060101010101" pitchFamily="49" charset="-122"/>
                      </a:endParaRPr>
                    </a:p>
                  </a:txBody>
                  <a:tcPr marL="51435" marR="51435" marT="0" marB="0" anchor="ctr"/>
                </a:tc>
                <a:tc>
                  <a:txBody>
                    <a:bodyPr/>
                    <a:lstStyle/>
                    <a:p>
                      <a:r>
                        <a:rPr lang="zh-CN" sz="900" kern="100">
                          <a:effectLst/>
                          <a:latin typeface="Times New Roman" panose="02020603050405020304" pitchFamily="18" charset="0"/>
                          <a:ea typeface="楷体" panose="02010609060101010101" pitchFamily="49" charset="-122"/>
                        </a:rPr>
                        <a:t>與</a:t>
                      </a:r>
                    </a:p>
                  </a:txBody>
                  <a:tcPr marL="51435" marR="51435" marT="0" marB="0" anchor="ctr"/>
                </a:tc>
                <a:tc>
                  <a:txBody>
                    <a:bodyPr/>
                    <a:lstStyle/>
                    <a:p>
                      <a:r>
                        <a:rPr lang="en-US" sz="900" kern="100">
                          <a:effectLst/>
                          <a:latin typeface="Times New Roman" panose="02020603050405020304" pitchFamily="18" charset="0"/>
                          <a:ea typeface="楷体" panose="02010609060101010101" pitchFamily="49" charset="-122"/>
                        </a:rPr>
                        <a:t>19794</a:t>
                      </a:r>
                      <a:endParaRPr lang="zh-CN" sz="900" kern="100">
                        <a:effectLst/>
                        <a:latin typeface="Times New Roman" panose="02020603050405020304" pitchFamily="18" charset="0"/>
                        <a:ea typeface="楷体" panose="02010609060101010101" pitchFamily="49" charset="-122"/>
                      </a:endParaRPr>
                    </a:p>
                  </a:txBody>
                  <a:tcPr marL="51435" marR="51435" marT="0" marB="0" anchor="ctr"/>
                </a:tc>
                <a:tc>
                  <a:txBody>
                    <a:bodyPr/>
                    <a:lstStyle/>
                    <a:p>
                      <a:r>
                        <a:rPr lang="en-US" sz="900" kern="100">
                          <a:effectLst/>
                          <a:latin typeface="Times New Roman" panose="02020603050405020304" pitchFamily="18" charset="0"/>
                          <a:ea typeface="楷体" panose="02010609060101010101" pitchFamily="49" charset="-122"/>
                        </a:rPr>
                        <a:t>0.5</a:t>
                      </a:r>
                      <a:endParaRPr lang="zh-CN" sz="900" kern="100">
                        <a:effectLst/>
                        <a:latin typeface="Times New Roman" panose="02020603050405020304" pitchFamily="18" charset="0"/>
                        <a:ea typeface="楷体" panose="02010609060101010101" pitchFamily="49" charset="-122"/>
                      </a:endParaRPr>
                    </a:p>
                  </a:txBody>
                  <a:tcPr marL="51435" marR="51435" marT="0" marB="0" anchor="ctr"/>
                </a:tc>
                <a:tc>
                  <a:txBody>
                    <a:bodyPr/>
                    <a:lstStyle/>
                    <a:p>
                      <a:r>
                        <a:rPr lang="zh-CN" sz="900" kern="100">
                          <a:effectLst/>
                          <a:latin typeface="Times New Roman" panose="02020603050405020304" pitchFamily="18" charset="0"/>
                          <a:ea typeface="楷体" panose="02010609060101010101" pitchFamily="49" charset="-122"/>
                        </a:rPr>
                        <a:t>也</a:t>
                      </a:r>
                    </a:p>
                  </a:txBody>
                  <a:tcPr marL="51435" marR="51435" marT="0" marB="0" anchor="ctr"/>
                </a:tc>
                <a:tc>
                  <a:txBody>
                    <a:bodyPr/>
                    <a:lstStyle/>
                    <a:p>
                      <a:r>
                        <a:rPr lang="en-US" sz="900" kern="100">
                          <a:effectLst/>
                          <a:latin typeface="Times New Roman" panose="02020603050405020304" pitchFamily="18" charset="0"/>
                          <a:ea typeface="楷体" panose="02010609060101010101" pitchFamily="49" charset="-122"/>
                        </a:rPr>
                        <a:t>35931</a:t>
                      </a:r>
                      <a:endParaRPr lang="zh-CN" sz="900" kern="100">
                        <a:effectLst/>
                        <a:latin typeface="Times New Roman" panose="02020603050405020304" pitchFamily="18" charset="0"/>
                        <a:ea typeface="楷体" panose="02010609060101010101" pitchFamily="49" charset="-122"/>
                      </a:endParaRPr>
                    </a:p>
                  </a:txBody>
                  <a:tcPr marL="51435" marR="51435" marT="0" marB="0" anchor="ctr"/>
                </a:tc>
                <a:tc>
                  <a:txBody>
                    <a:bodyPr/>
                    <a:lstStyle/>
                    <a:p>
                      <a:r>
                        <a:rPr lang="en-US" sz="900" kern="100">
                          <a:effectLst/>
                          <a:latin typeface="Times New Roman" panose="02020603050405020304" pitchFamily="18" charset="0"/>
                          <a:ea typeface="楷体" panose="02010609060101010101" pitchFamily="49" charset="-122"/>
                        </a:rPr>
                        <a:t>0.5</a:t>
                      </a:r>
                      <a:endParaRPr lang="zh-CN" sz="900" kern="100">
                        <a:effectLst/>
                        <a:latin typeface="Times New Roman" panose="02020603050405020304" pitchFamily="18" charset="0"/>
                        <a:ea typeface="楷体" panose="02010609060101010101" pitchFamily="49" charset="-122"/>
                      </a:endParaRPr>
                    </a:p>
                  </a:txBody>
                  <a:tcPr marL="51435" marR="51435" marT="0" marB="0" anchor="ctr"/>
                </a:tc>
                <a:extLst>
                  <a:ext uri="{0D108BD9-81ED-4DB2-BD59-A6C34878D82A}">
                    <a16:rowId xmlns:a16="http://schemas.microsoft.com/office/drawing/2014/main" val="330273431"/>
                  </a:ext>
                </a:extLst>
              </a:tr>
              <a:tr h="278130">
                <a:tc>
                  <a:txBody>
                    <a:bodyPr/>
                    <a:lstStyle/>
                    <a:p>
                      <a:r>
                        <a:rPr lang="zh-CN" sz="900" kern="100">
                          <a:effectLst/>
                          <a:latin typeface="Times New Roman" panose="02020603050405020304" pitchFamily="18" charset="0"/>
                          <a:ea typeface="楷体" panose="02010609060101010101" pitchFamily="49" charset="-122"/>
                        </a:rPr>
                        <a:t>在</a:t>
                      </a:r>
                    </a:p>
                  </a:txBody>
                  <a:tcPr marL="51435" marR="51435" marT="0" marB="0" anchor="ctr"/>
                </a:tc>
                <a:tc>
                  <a:txBody>
                    <a:bodyPr/>
                    <a:lstStyle/>
                    <a:p>
                      <a:r>
                        <a:rPr lang="en-US" sz="900" kern="100">
                          <a:effectLst/>
                          <a:latin typeface="Times New Roman" panose="02020603050405020304" pitchFamily="18" charset="0"/>
                          <a:ea typeface="楷体" panose="02010609060101010101" pitchFamily="49" charset="-122"/>
                        </a:rPr>
                        <a:t>3151</a:t>
                      </a:r>
                      <a:endParaRPr lang="zh-CN" sz="900" kern="100">
                        <a:effectLst/>
                        <a:latin typeface="Times New Roman" panose="02020603050405020304" pitchFamily="18" charset="0"/>
                        <a:ea typeface="楷体" panose="02010609060101010101" pitchFamily="49" charset="-122"/>
                      </a:endParaRPr>
                    </a:p>
                  </a:txBody>
                  <a:tcPr marL="51435" marR="51435" marT="0" marB="0" anchor="ctr"/>
                </a:tc>
                <a:tc>
                  <a:txBody>
                    <a:bodyPr/>
                    <a:lstStyle/>
                    <a:p>
                      <a:r>
                        <a:rPr lang="en-US" sz="900" kern="100">
                          <a:effectLst/>
                          <a:latin typeface="Times New Roman" panose="02020603050405020304" pitchFamily="18" charset="0"/>
                          <a:ea typeface="楷体" panose="02010609060101010101" pitchFamily="49" charset="-122"/>
                        </a:rPr>
                        <a:t>0.7</a:t>
                      </a:r>
                      <a:endParaRPr lang="zh-CN" sz="900" kern="100">
                        <a:effectLst/>
                        <a:latin typeface="Times New Roman" panose="02020603050405020304" pitchFamily="18" charset="0"/>
                        <a:ea typeface="楷体" panose="02010609060101010101" pitchFamily="49" charset="-122"/>
                      </a:endParaRPr>
                    </a:p>
                  </a:txBody>
                  <a:tcPr marL="51435" marR="51435" marT="0" marB="0" anchor="ctr"/>
                </a:tc>
                <a:tc>
                  <a:txBody>
                    <a:bodyPr/>
                    <a:lstStyle/>
                    <a:p>
                      <a:r>
                        <a:rPr lang="zh-CN" sz="900" kern="100">
                          <a:effectLst/>
                          <a:latin typeface="Times New Roman" panose="02020603050405020304" pitchFamily="18" charset="0"/>
                          <a:ea typeface="楷体" panose="02010609060101010101" pitchFamily="49" charset="-122"/>
                        </a:rPr>
                        <a:t>以</a:t>
                      </a:r>
                    </a:p>
                  </a:txBody>
                  <a:tcPr marL="51435" marR="51435" marT="0" marB="0" anchor="ctr"/>
                </a:tc>
                <a:tc>
                  <a:txBody>
                    <a:bodyPr/>
                    <a:lstStyle/>
                    <a:p>
                      <a:r>
                        <a:rPr lang="en-US" sz="900" kern="100">
                          <a:effectLst/>
                          <a:latin typeface="Times New Roman" panose="02020603050405020304" pitchFamily="18" charset="0"/>
                          <a:ea typeface="楷体" panose="02010609060101010101" pitchFamily="49" charset="-122"/>
                        </a:rPr>
                        <a:t>19122</a:t>
                      </a:r>
                      <a:endParaRPr lang="zh-CN" sz="900" kern="100">
                        <a:effectLst/>
                        <a:latin typeface="Times New Roman" panose="02020603050405020304" pitchFamily="18" charset="0"/>
                        <a:ea typeface="楷体" panose="02010609060101010101" pitchFamily="49" charset="-122"/>
                      </a:endParaRPr>
                    </a:p>
                  </a:txBody>
                  <a:tcPr marL="51435" marR="51435" marT="0" marB="0" anchor="ctr"/>
                </a:tc>
                <a:tc>
                  <a:txBody>
                    <a:bodyPr/>
                    <a:lstStyle/>
                    <a:p>
                      <a:r>
                        <a:rPr lang="en-US" sz="900" kern="100">
                          <a:effectLst/>
                          <a:latin typeface="Times New Roman" panose="02020603050405020304" pitchFamily="18" charset="0"/>
                          <a:ea typeface="楷体" panose="02010609060101010101" pitchFamily="49" charset="-122"/>
                        </a:rPr>
                        <a:t>0.5</a:t>
                      </a:r>
                      <a:endParaRPr lang="zh-CN" sz="900" kern="100">
                        <a:effectLst/>
                        <a:latin typeface="Times New Roman" panose="02020603050405020304" pitchFamily="18" charset="0"/>
                        <a:ea typeface="楷体" panose="02010609060101010101" pitchFamily="49" charset="-122"/>
                      </a:endParaRPr>
                    </a:p>
                  </a:txBody>
                  <a:tcPr marL="51435" marR="51435" marT="0" marB="0" anchor="ctr"/>
                </a:tc>
                <a:tc>
                  <a:txBody>
                    <a:bodyPr/>
                    <a:lstStyle/>
                    <a:p>
                      <a:r>
                        <a:rPr lang="zh-CN" sz="900" kern="100">
                          <a:effectLst/>
                          <a:latin typeface="Times New Roman" panose="02020603050405020304" pitchFamily="18" charset="0"/>
                          <a:ea typeface="楷体" panose="02010609060101010101" pitchFamily="49" charset="-122"/>
                        </a:rPr>
                        <a:t>與</a:t>
                      </a:r>
                    </a:p>
                  </a:txBody>
                  <a:tcPr marL="51435" marR="51435" marT="0" marB="0" anchor="ctr"/>
                </a:tc>
                <a:tc>
                  <a:txBody>
                    <a:bodyPr/>
                    <a:lstStyle/>
                    <a:p>
                      <a:r>
                        <a:rPr lang="en-US" sz="900" kern="100">
                          <a:effectLst/>
                          <a:latin typeface="Times New Roman" panose="02020603050405020304" pitchFamily="18" charset="0"/>
                          <a:ea typeface="楷体" panose="02010609060101010101" pitchFamily="49" charset="-122"/>
                        </a:rPr>
                        <a:t>31773</a:t>
                      </a:r>
                      <a:endParaRPr lang="zh-CN" sz="900" kern="100">
                        <a:effectLst/>
                        <a:latin typeface="Times New Roman" panose="02020603050405020304" pitchFamily="18" charset="0"/>
                        <a:ea typeface="楷体" panose="02010609060101010101" pitchFamily="49" charset="-122"/>
                      </a:endParaRPr>
                    </a:p>
                  </a:txBody>
                  <a:tcPr marL="51435" marR="51435" marT="0" marB="0" anchor="ctr"/>
                </a:tc>
                <a:tc>
                  <a:txBody>
                    <a:bodyPr/>
                    <a:lstStyle/>
                    <a:p>
                      <a:r>
                        <a:rPr lang="en-US" sz="900" kern="100">
                          <a:effectLst/>
                          <a:latin typeface="Times New Roman" panose="02020603050405020304" pitchFamily="18" charset="0"/>
                          <a:ea typeface="楷体" panose="02010609060101010101" pitchFamily="49" charset="-122"/>
                        </a:rPr>
                        <a:t>0.4</a:t>
                      </a:r>
                      <a:endParaRPr lang="zh-CN" sz="900" kern="100">
                        <a:effectLst/>
                        <a:latin typeface="Times New Roman" panose="02020603050405020304" pitchFamily="18" charset="0"/>
                        <a:ea typeface="楷体" panose="02010609060101010101" pitchFamily="49" charset="-122"/>
                      </a:endParaRPr>
                    </a:p>
                  </a:txBody>
                  <a:tcPr marL="51435" marR="51435" marT="0" marB="0" anchor="ctr"/>
                </a:tc>
                <a:extLst>
                  <a:ext uri="{0D108BD9-81ED-4DB2-BD59-A6C34878D82A}">
                    <a16:rowId xmlns:a16="http://schemas.microsoft.com/office/drawing/2014/main" val="3341259865"/>
                  </a:ext>
                </a:extLst>
              </a:tr>
              <a:tr h="278130">
                <a:tc>
                  <a:txBody>
                    <a:bodyPr/>
                    <a:lstStyle/>
                    <a:p>
                      <a:r>
                        <a:rPr lang="zh-CN" sz="900" kern="100">
                          <a:effectLst/>
                          <a:latin typeface="Times New Roman" panose="02020603050405020304" pitchFamily="18" charset="0"/>
                          <a:ea typeface="楷体" panose="02010609060101010101" pitchFamily="49" charset="-122"/>
                        </a:rPr>
                        <a:t>是</a:t>
                      </a:r>
                    </a:p>
                  </a:txBody>
                  <a:tcPr marL="51435" marR="51435" marT="0" marB="0" anchor="ctr"/>
                </a:tc>
                <a:tc>
                  <a:txBody>
                    <a:bodyPr/>
                    <a:lstStyle/>
                    <a:p>
                      <a:r>
                        <a:rPr lang="en-US" sz="900" kern="100">
                          <a:effectLst/>
                          <a:latin typeface="Times New Roman" panose="02020603050405020304" pitchFamily="18" charset="0"/>
                          <a:ea typeface="楷体" panose="02010609060101010101" pitchFamily="49" charset="-122"/>
                        </a:rPr>
                        <a:t>2985</a:t>
                      </a:r>
                      <a:endParaRPr lang="zh-CN" sz="900" kern="100">
                        <a:effectLst/>
                        <a:latin typeface="Times New Roman" panose="02020603050405020304" pitchFamily="18" charset="0"/>
                        <a:ea typeface="楷体" panose="02010609060101010101" pitchFamily="49" charset="-122"/>
                      </a:endParaRPr>
                    </a:p>
                  </a:txBody>
                  <a:tcPr marL="51435" marR="51435" marT="0" marB="0" anchor="ctr"/>
                </a:tc>
                <a:tc>
                  <a:txBody>
                    <a:bodyPr/>
                    <a:lstStyle/>
                    <a:p>
                      <a:r>
                        <a:rPr lang="en-US" sz="900" kern="100">
                          <a:effectLst/>
                          <a:latin typeface="Times New Roman" panose="02020603050405020304" pitchFamily="18" charset="0"/>
                          <a:ea typeface="楷体" panose="02010609060101010101" pitchFamily="49" charset="-122"/>
                        </a:rPr>
                        <a:t>0.7</a:t>
                      </a:r>
                      <a:endParaRPr lang="zh-CN" sz="900" kern="100">
                        <a:effectLst/>
                        <a:latin typeface="Times New Roman" panose="02020603050405020304" pitchFamily="18" charset="0"/>
                        <a:ea typeface="楷体" panose="02010609060101010101" pitchFamily="49" charset="-122"/>
                      </a:endParaRPr>
                    </a:p>
                  </a:txBody>
                  <a:tcPr marL="51435" marR="51435" marT="0" marB="0" anchor="ctr"/>
                </a:tc>
                <a:tc>
                  <a:txBody>
                    <a:bodyPr/>
                    <a:lstStyle/>
                    <a:p>
                      <a:r>
                        <a:rPr lang="zh-CN" sz="900" kern="100">
                          <a:effectLst/>
                          <a:latin typeface="Times New Roman" panose="02020603050405020304" pitchFamily="18" charset="0"/>
                          <a:ea typeface="楷体" panose="02010609060101010101" pitchFamily="49" charset="-122"/>
                        </a:rPr>
                        <a:t>有</a:t>
                      </a:r>
                    </a:p>
                  </a:txBody>
                  <a:tcPr marL="51435" marR="51435" marT="0" marB="0" anchor="ctr"/>
                </a:tc>
                <a:tc>
                  <a:txBody>
                    <a:bodyPr/>
                    <a:lstStyle/>
                    <a:p>
                      <a:r>
                        <a:rPr lang="en-US" sz="900" kern="100">
                          <a:effectLst/>
                          <a:latin typeface="Times New Roman" panose="02020603050405020304" pitchFamily="18" charset="0"/>
                          <a:ea typeface="楷体" panose="02010609060101010101" pitchFamily="49" charset="-122"/>
                        </a:rPr>
                        <a:t>17251</a:t>
                      </a:r>
                      <a:endParaRPr lang="zh-CN" sz="900" kern="100">
                        <a:effectLst/>
                        <a:latin typeface="Times New Roman" panose="02020603050405020304" pitchFamily="18" charset="0"/>
                        <a:ea typeface="楷体" panose="02010609060101010101" pitchFamily="49" charset="-122"/>
                      </a:endParaRPr>
                    </a:p>
                  </a:txBody>
                  <a:tcPr marL="51435" marR="51435" marT="0" marB="0" anchor="ctr"/>
                </a:tc>
                <a:tc>
                  <a:txBody>
                    <a:bodyPr/>
                    <a:lstStyle/>
                    <a:p>
                      <a:r>
                        <a:rPr lang="en-US" sz="900" kern="100">
                          <a:effectLst/>
                          <a:latin typeface="Times New Roman" panose="02020603050405020304" pitchFamily="18" charset="0"/>
                          <a:ea typeface="楷体" panose="02010609060101010101" pitchFamily="49" charset="-122"/>
                        </a:rPr>
                        <a:t>0.4</a:t>
                      </a:r>
                      <a:endParaRPr lang="zh-CN" sz="900" kern="100">
                        <a:effectLst/>
                        <a:latin typeface="Times New Roman" panose="02020603050405020304" pitchFamily="18" charset="0"/>
                        <a:ea typeface="楷体" panose="02010609060101010101" pitchFamily="49" charset="-122"/>
                      </a:endParaRPr>
                    </a:p>
                  </a:txBody>
                  <a:tcPr marL="51435" marR="51435" marT="0" marB="0" anchor="ctr"/>
                </a:tc>
                <a:tc>
                  <a:txBody>
                    <a:bodyPr/>
                    <a:lstStyle/>
                    <a:p>
                      <a:r>
                        <a:rPr lang="zh-CN" sz="900" kern="100">
                          <a:effectLst/>
                          <a:latin typeface="Times New Roman" panose="02020603050405020304" pitchFamily="18" charset="0"/>
                          <a:ea typeface="楷体" panose="02010609060101010101" pitchFamily="49" charset="-122"/>
                        </a:rPr>
                        <a:t>復</a:t>
                      </a:r>
                    </a:p>
                  </a:txBody>
                  <a:tcPr marL="51435" marR="51435" marT="0" marB="0" anchor="ctr"/>
                </a:tc>
                <a:tc>
                  <a:txBody>
                    <a:bodyPr/>
                    <a:lstStyle/>
                    <a:p>
                      <a:r>
                        <a:rPr lang="en-US" sz="900" kern="100">
                          <a:effectLst/>
                          <a:latin typeface="Times New Roman" panose="02020603050405020304" pitchFamily="18" charset="0"/>
                          <a:ea typeface="楷体" panose="02010609060101010101" pitchFamily="49" charset="-122"/>
                        </a:rPr>
                        <a:t>30326</a:t>
                      </a:r>
                      <a:endParaRPr lang="zh-CN" sz="900" kern="100">
                        <a:effectLst/>
                        <a:latin typeface="Times New Roman" panose="02020603050405020304" pitchFamily="18" charset="0"/>
                        <a:ea typeface="楷体" panose="02010609060101010101" pitchFamily="49" charset="-122"/>
                      </a:endParaRPr>
                    </a:p>
                  </a:txBody>
                  <a:tcPr marL="51435" marR="51435" marT="0" marB="0" anchor="ctr"/>
                </a:tc>
                <a:tc>
                  <a:txBody>
                    <a:bodyPr/>
                    <a:lstStyle/>
                    <a:p>
                      <a:r>
                        <a:rPr lang="en-US" sz="900" kern="100">
                          <a:effectLst/>
                          <a:latin typeface="Times New Roman" panose="02020603050405020304" pitchFamily="18" charset="0"/>
                          <a:ea typeface="楷体" panose="02010609060101010101" pitchFamily="49" charset="-122"/>
                        </a:rPr>
                        <a:t>0.4</a:t>
                      </a:r>
                      <a:endParaRPr lang="zh-CN" sz="900" kern="100">
                        <a:effectLst/>
                        <a:latin typeface="Times New Roman" panose="02020603050405020304" pitchFamily="18" charset="0"/>
                        <a:ea typeface="楷体" panose="02010609060101010101" pitchFamily="49" charset="-122"/>
                      </a:endParaRPr>
                    </a:p>
                  </a:txBody>
                  <a:tcPr marL="51435" marR="51435" marT="0" marB="0" anchor="ctr"/>
                </a:tc>
                <a:extLst>
                  <a:ext uri="{0D108BD9-81ED-4DB2-BD59-A6C34878D82A}">
                    <a16:rowId xmlns:a16="http://schemas.microsoft.com/office/drawing/2014/main" val="267061396"/>
                  </a:ext>
                </a:extLst>
              </a:tr>
            </a:tbl>
          </a:graphicData>
        </a:graphic>
      </p:graphicFrame>
      <p:sp>
        <p:nvSpPr>
          <p:cNvPr id="4" name="文本框 3">
            <a:extLst>
              <a:ext uri="{FF2B5EF4-FFF2-40B4-BE49-F238E27FC236}">
                <a16:creationId xmlns:a16="http://schemas.microsoft.com/office/drawing/2014/main" id="{D30A339A-81CC-2CF6-C600-C81288048838}"/>
              </a:ext>
            </a:extLst>
          </p:cNvPr>
          <p:cNvSpPr txBox="1"/>
          <p:nvPr/>
        </p:nvSpPr>
        <p:spPr>
          <a:xfrm>
            <a:off x="2019302" y="2104933"/>
            <a:ext cx="4592781" cy="262251"/>
          </a:xfrm>
          <a:prstGeom prst="rect">
            <a:avLst/>
          </a:prstGeom>
          <a:noFill/>
        </p:spPr>
        <p:txBody>
          <a:bodyPr wrap="square">
            <a:spAutoFit/>
          </a:bodyPr>
          <a:lstStyle/>
          <a:p>
            <a:pPr algn="ctr">
              <a:lnSpc>
                <a:spcPts val="1500"/>
              </a:lnSpc>
            </a:pPr>
            <a:r>
              <a:rPr lang="zh-CN" altLang="zh-CN" sz="900" kern="100">
                <a:latin typeface="Times New Roman" panose="02020603050405020304" pitchFamily="18" charset="0"/>
                <a:ea typeface="楷体" panose="02010609060101010101" pitchFamily="49" charset="-122"/>
              </a:rPr>
              <a:t>表</a:t>
            </a:r>
            <a:r>
              <a:rPr lang="en-US" altLang="zh-CN" sz="900" kern="100">
                <a:latin typeface="Times New Roman" panose="02020603050405020304" pitchFamily="18" charset="0"/>
                <a:ea typeface="楷体" panose="02010609060101010101" pitchFamily="49" charset="-122"/>
              </a:rPr>
              <a:t>2 </a:t>
            </a:r>
            <a:r>
              <a:rPr lang="zh-CN" altLang="zh-CN" sz="900" kern="100">
                <a:latin typeface="Times New Roman" panose="02020603050405020304" pitchFamily="18" charset="0"/>
                <a:ea typeface="楷体" panose="02010609060101010101" pitchFamily="49" charset="-122"/>
              </a:rPr>
              <a:t>不同时段典籍文本中的高频词频数及占总字数比值</a:t>
            </a: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COMMONDATA" val="eyJoZGlkIjoiOGEzZDIxODc2NGNlNTdmNTAyNDg4ZmVjOTBmNjExMWUifQ=="/>
</p:tagLst>
</file>

<file path=ppt/theme/theme1.xml><?xml version="1.0" encoding="utf-8"?>
<a:theme xmlns:a="http://schemas.openxmlformats.org/drawingml/2006/main" name="主题2">
  <a:themeElements>
    <a:clrScheme name="深浅渐变绿">
      <a:dk1>
        <a:sysClr val="windowText" lastClr="000000"/>
      </a:dk1>
      <a:lt1>
        <a:sysClr val="window" lastClr="FFFFFF"/>
      </a:lt1>
      <a:dk2>
        <a:srgbClr val="3A3838"/>
      </a:dk2>
      <a:lt2>
        <a:srgbClr val="E7E6E6"/>
      </a:lt2>
      <a:accent1>
        <a:srgbClr val="006457"/>
      </a:accent1>
      <a:accent2>
        <a:srgbClr val="7F7F7F"/>
      </a:accent2>
      <a:accent3>
        <a:srgbClr val="008E7D"/>
      </a:accent3>
      <a:accent4>
        <a:srgbClr val="005C51"/>
      </a:accent4>
      <a:accent5>
        <a:srgbClr val="FFFFFF"/>
      </a:accent5>
      <a:accent6>
        <a:srgbClr val="000000"/>
      </a:accent6>
      <a:hlink>
        <a:srgbClr val="0563C1"/>
      </a:hlink>
      <a:folHlink>
        <a:srgbClr val="954F72"/>
      </a:folHlink>
    </a:clrScheme>
    <a:fontScheme name="严谨型PPT">
      <a:majorFont>
        <a:latin typeface="Arial Black"/>
        <a:ea typeface="微软雅黑"/>
        <a:cs typeface=""/>
      </a:majorFont>
      <a:minorFont>
        <a:latin typeface="Calibri"/>
        <a:ea typeface="黑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2001</TotalTime>
  <Words>3051</Words>
  <Application>Microsoft Office PowerPoint</Application>
  <PresentationFormat>全屏显示(4:3)</PresentationFormat>
  <Paragraphs>744</Paragraphs>
  <Slides>29</Slides>
  <Notes>7</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29</vt:i4>
      </vt:variant>
    </vt:vector>
  </HeadingPairs>
  <TitlesOfParts>
    <vt:vector size="38" baseType="lpstr">
      <vt:lpstr>楷体</vt:lpstr>
      <vt:lpstr>微软雅黑</vt:lpstr>
      <vt:lpstr>Arial</vt:lpstr>
      <vt:lpstr>Arial Black</vt:lpstr>
      <vt:lpstr>Calibri</vt:lpstr>
      <vt:lpstr>Segoe UI</vt:lpstr>
      <vt:lpstr>Times New Roman</vt:lpstr>
      <vt:lpstr>Wingdings</vt:lpstr>
      <vt:lpstr>主题2</vt:lpstr>
      <vt:lpstr>中国古代典籍时代特征 对机器翻译效果的影响研究</vt:lpstr>
      <vt:lpstr>PowerPoint 演示文稿</vt:lpstr>
      <vt:lpstr>研究问题</vt:lpstr>
      <vt:lpstr>1、研究问题</vt:lpstr>
      <vt:lpstr>典籍文本特征分析</vt:lpstr>
      <vt:lpstr>1、典籍文本获取与预处理</vt:lpstr>
      <vt:lpstr>1、典籍文本获取与预处理</vt:lpstr>
      <vt:lpstr>2、典籍时代划分</vt:lpstr>
      <vt:lpstr>3、词频差异分析</vt:lpstr>
      <vt:lpstr>3、词频差异分析</vt:lpstr>
      <vt:lpstr>4、词性分布差异分析</vt:lpstr>
      <vt:lpstr>4、词性分布差异分析</vt:lpstr>
      <vt:lpstr>5、依存句法差异分析</vt:lpstr>
      <vt:lpstr>5、依存句法差异分析</vt:lpstr>
      <vt:lpstr>实验过程与分析</vt:lpstr>
      <vt:lpstr>1、初步验证实验</vt:lpstr>
      <vt:lpstr>1、初步验证实验</vt:lpstr>
      <vt:lpstr>1、初步验证实验</vt:lpstr>
      <vt:lpstr>1、初步验证实验</vt:lpstr>
      <vt:lpstr>1、初步验证实验</vt:lpstr>
      <vt:lpstr>2、数据扩展与增强</vt:lpstr>
      <vt:lpstr>2、数据扩展与增强</vt:lpstr>
      <vt:lpstr>3、扩展语料验证实验</vt:lpstr>
      <vt:lpstr>3、扩展语料验证实验</vt:lpstr>
      <vt:lpstr>3、扩展语料验证实验</vt:lpstr>
      <vt:lpstr>3、数据扩展与增强</vt:lpstr>
      <vt:lpstr>研究创新与不足</vt:lpstr>
      <vt:lpstr>1、研究创新与不足</vt:lpstr>
      <vt:lpstr>敬请各位老师批评指正！</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“两创”方针下的计算人文研究</dc:title>
  <dc:creator>刘 浏</dc:creator>
  <cp:lastModifiedBy>梦成 吴</cp:lastModifiedBy>
  <cp:revision>759</cp:revision>
  <dcterms:created xsi:type="dcterms:W3CDTF">2022-04-14T03:26:00Z</dcterms:created>
  <dcterms:modified xsi:type="dcterms:W3CDTF">2023-07-12T03:50:36Z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FA8FC03E65474DDA80C4A879EAFF7CE0</vt:lpwstr>
  </property>
  <property fmtid="{D5CDD505-2E9C-101B-9397-08002B2CF9AE}" pid="3" name="KSOProductBuildVer">
    <vt:lpwstr>2052-11.1.0.12302</vt:lpwstr>
  </property>
</Properties>
</file>